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</p:sldIdLst>
  <p:sldSz cy="5143500" cx="9144000"/>
  <p:notesSz cx="6858000" cy="9144000"/>
  <p:embeddedFontLst>
    <p:embeddedFont>
      <p:font typeface="Fira Sans Extra Condensed Medium"/>
      <p:regular r:id="rId69"/>
      <p:bold r:id="rId70"/>
      <p:italic r:id="rId71"/>
      <p:boldItalic r:id="rId72"/>
    </p:embeddedFont>
    <p:embeddedFont>
      <p:font typeface="Roboto Condensed"/>
      <p:regular r:id="rId73"/>
      <p:bold r:id="rId74"/>
      <p:italic r:id="rId75"/>
      <p:boldItalic r:id="rId76"/>
    </p:embeddedFont>
    <p:embeddedFont>
      <p:font typeface="Squada One"/>
      <p:regular r:id="rId77"/>
    </p:embeddedFont>
    <p:embeddedFont>
      <p:font typeface="Roboto Condensed Light"/>
      <p:regular r:id="rId78"/>
      <p:bold r:id="rId79"/>
      <p:italic r:id="rId80"/>
      <p:boldItalic r:id="rId81"/>
    </p:embeddedFont>
    <p:embeddedFont>
      <p:font typeface="Exo 2"/>
      <p:regular r:id="rId82"/>
      <p:bold r:id="rId83"/>
      <p:italic r:id="rId84"/>
      <p:boldItalic r:id="rId8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font" Target="fonts/Exo2-italic.fntdata"/><Relationship Id="rId83" Type="http://schemas.openxmlformats.org/officeDocument/2006/relationships/font" Target="fonts/Exo2-bold.fntdata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85" Type="http://schemas.openxmlformats.org/officeDocument/2006/relationships/font" Target="fonts/Exo2-boldItalic.fntdata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font" Target="fonts/RobotoCondensedLight-italic.fntdata"/><Relationship Id="rId82" Type="http://schemas.openxmlformats.org/officeDocument/2006/relationships/font" Target="fonts/Exo2-regular.fntdata"/><Relationship Id="rId81" Type="http://schemas.openxmlformats.org/officeDocument/2006/relationships/font" Target="fonts/RobotoCondensedLigh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RobotoCondensed-regular.fntdata"/><Relationship Id="rId72" Type="http://schemas.openxmlformats.org/officeDocument/2006/relationships/font" Target="fonts/FiraSansExtraCondensedMedium-boldItalic.fntdata"/><Relationship Id="rId31" Type="http://schemas.openxmlformats.org/officeDocument/2006/relationships/slide" Target="slides/slide27.xml"/><Relationship Id="rId75" Type="http://schemas.openxmlformats.org/officeDocument/2006/relationships/font" Target="fonts/RobotoCondensed-italic.fntdata"/><Relationship Id="rId30" Type="http://schemas.openxmlformats.org/officeDocument/2006/relationships/slide" Target="slides/slide26.xml"/><Relationship Id="rId74" Type="http://schemas.openxmlformats.org/officeDocument/2006/relationships/font" Target="fonts/RobotoCondensed-bold.fntdata"/><Relationship Id="rId33" Type="http://schemas.openxmlformats.org/officeDocument/2006/relationships/slide" Target="slides/slide29.xml"/><Relationship Id="rId77" Type="http://schemas.openxmlformats.org/officeDocument/2006/relationships/font" Target="fonts/SquadaOne-regular.fntdata"/><Relationship Id="rId32" Type="http://schemas.openxmlformats.org/officeDocument/2006/relationships/slide" Target="slides/slide28.xml"/><Relationship Id="rId76" Type="http://schemas.openxmlformats.org/officeDocument/2006/relationships/font" Target="fonts/RobotoCondensed-boldItalic.fntdata"/><Relationship Id="rId35" Type="http://schemas.openxmlformats.org/officeDocument/2006/relationships/slide" Target="slides/slide31.xml"/><Relationship Id="rId79" Type="http://schemas.openxmlformats.org/officeDocument/2006/relationships/font" Target="fonts/RobotoCondensedLight-bold.fntdata"/><Relationship Id="rId34" Type="http://schemas.openxmlformats.org/officeDocument/2006/relationships/slide" Target="slides/slide30.xml"/><Relationship Id="rId78" Type="http://schemas.openxmlformats.org/officeDocument/2006/relationships/font" Target="fonts/RobotoCondensedLight-regular.fntdata"/><Relationship Id="rId71" Type="http://schemas.openxmlformats.org/officeDocument/2006/relationships/font" Target="fonts/FiraSansExtraCondensedMedium-italic.fntdata"/><Relationship Id="rId70" Type="http://schemas.openxmlformats.org/officeDocument/2006/relationships/font" Target="fonts/FiraSansExtraCondensedMedium-bold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FiraSansExtraCondensedMedium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9c7dca31c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9c7dca31c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9c7dca31c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9c7dca31c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9c7dca31c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99c7dca31c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99c7dca31c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99c7dca31c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99c7dca31c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99c7dca31c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99c7dca31c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99c7dca31c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40422e07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40422e07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99c7dca31c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99c7dca31c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37bb20b18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37bb20b18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37bb20b18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37bb20b18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40422e07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40422e07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19515fe0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419515fe0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37bb20b18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37bb20b18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419515fe0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419515fe0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2 - Definir las paginas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3 - Crear el Web Scraper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4 - Revisar los datos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4 - Limpiar los datos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5 - Guardar los datos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6 - Automatizar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9e6043b8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9e6043b8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9e6043b84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9e6043b84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9e6043b84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9e6043b84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9e6043b84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9e6043b84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9e6043b845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9e6043b845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9e6043b845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9e6043b845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9e6043b845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9e6043b845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8d3b44f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8d3b44f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9e6043b845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9e6043b845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9e6043b845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9e6043b845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9e6043b845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9e6043b845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9e6043b845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9e6043b845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9e6043b845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9e6043b845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9e6043b845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9e6043b845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9e6043b845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9e6043b845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9e6043b845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9e6043b845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41abfbaf28_3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41abfbaf28_3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9e6497db5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9e6497db5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465e7bc0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465e7bc0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9e6497db5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9e6497db5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9e6497db5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9e6497db5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9e6497db5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9e6497db5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9e6497db5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9e6497db5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9e6497db5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9e6497db5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9e6497db5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9e6497db5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9e6497db5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9e6497db5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9e6497db5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9e6497db5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9e6497db5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9e6497db5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e6497db5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e6497db5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9c7dca31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9c7dca31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9e6497db5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9e6497db5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9e6497db5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9e6497db5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9e6497db53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9e6497db53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9e6497db53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9e6497db5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9e6497db53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9e6497db53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9e6497db53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9e6497db53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9e6497db53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9e6497db53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9e6497db53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9e6497db53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9e6497db53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9e6497db53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9e6497db53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9e6497db5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8d3b44f08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8d3b44f0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9e6497db53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9e6497db53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9e6497db53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9e6497db53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9e6497db53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9e6497db53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9e6497db53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9e6497db53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5465e7bc0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5465e7bc0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99c7dca31c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99c7dca31c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8d3b44f08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8d3b44f08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99c7dca31c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99c7dca31c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2" name="Google Shape;72;p1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3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6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29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33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youtube.com/watch?v=3UJtwDEZRIo" TargetMode="External"/><Relationship Id="rId4" Type="http://schemas.openxmlformats.org/officeDocument/2006/relationships/image" Target="../media/image2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5.png"/><Relationship Id="rId4" Type="http://schemas.openxmlformats.org/officeDocument/2006/relationships/image" Target="../media/image7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github.com/carloshernando18/newspaper_web_scraper" TargetMode="External"/><Relationship Id="rId4" Type="http://schemas.openxmlformats.org/officeDocument/2006/relationships/image" Target="../media/image7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4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</a:t>
            </a:r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33" name="Google Shape;133;p26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35"/>
          <p:cNvCxnSpPr/>
          <p:nvPr/>
        </p:nvCxnSpPr>
        <p:spPr>
          <a:xfrm>
            <a:off x="3119400" y="3045275"/>
            <a:ext cx="7434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35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 </a:t>
            </a:r>
            <a:r>
              <a:rPr lang="en"/>
              <a:t>TIPO DE APRENDIZAJE POR REFUERZO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4" name="Google Shape;234;p35"/>
          <p:cNvSpPr txBox="1"/>
          <p:nvPr>
            <p:ph type="ctrTitle"/>
          </p:nvPr>
        </p:nvSpPr>
        <p:spPr>
          <a:xfrm>
            <a:off x="7625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ES?</a:t>
            </a:r>
            <a:endParaRPr/>
          </a:p>
        </p:txBody>
      </p:sp>
      <p:sp>
        <p:nvSpPr>
          <p:cNvPr id="235" name="Google Shape;235;p35"/>
          <p:cNvSpPr txBox="1"/>
          <p:nvPr>
            <p:ph idx="1" type="subTitle"/>
          </p:nvPr>
        </p:nvSpPr>
        <p:spPr>
          <a:xfrm>
            <a:off x="3410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aprendizaje de refuerzo es un modelo de aprendizaje conductual. El algoritmo recibe retroalimentación del análisis de datos, conduciendo el usuario hacia el mejor resultado.</a:t>
            </a:r>
            <a:endParaRPr>
              <a:solidFill>
                <a:schemeClr val="lt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36" name="Google Shape;236;p35"/>
          <p:cNvPicPr preferRelativeResize="0"/>
          <p:nvPr/>
        </p:nvPicPr>
        <p:blipFill rotWithShape="1">
          <a:blip r:embed="rId3">
            <a:alphaModFix amt="78000"/>
          </a:blip>
          <a:srcRect b="5618" l="0" r="0" t="5627"/>
          <a:stretch/>
        </p:blipFill>
        <p:spPr>
          <a:xfrm>
            <a:off x="3752850" y="1412250"/>
            <a:ext cx="5214300" cy="3085200"/>
          </a:xfrm>
          <a:prstGeom prst="snip2DiagRect">
            <a:avLst>
              <a:gd fmla="val 0" name="adj1"/>
              <a:gd fmla="val 13008" name="adj2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endParaRPr/>
          </a:p>
        </p:txBody>
      </p:sp>
      <p:sp>
        <p:nvSpPr>
          <p:cNvPr id="242" name="Google Shape;242;p36"/>
          <p:cNvSpPr txBox="1"/>
          <p:nvPr>
            <p:ph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43" name="Google Shape;243;p36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Google Shape;244;p36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Incorporación de redes neuronales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37"/>
          <p:cNvCxnSpPr/>
          <p:nvPr/>
        </p:nvCxnSpPr>
        <p:spPr>
          <a:xfrm>
            <a:off x="3119400" y="3045275"/>
            <a:ext cx="7434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" name="Google Shape;250;p37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 </a:t>
            </a:r>
            <a:r>
              <a:rPr lang="en"/>
              <a:t>DEEP LEARNING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(Aprendizaje Profundo)</a:t>
            </a:r>
            <a:endParaRPr/>
          </a:p>
        </p:txBody>
      </p:sp>
      <p:sp>
        <p:nvSpPr>
          <p:cNvPr id="251" name="Google Shape;251;p37"/>
          <p:cNvSpPr txBox="1"/>
          <p:nvPr>
            <p:ph type="ctrTitle"/>
          </p:nvPr>
        </p:nvSpPr>
        <p:spPr>
          <a:xfrm>
            <a:off x="7625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ES?</a:t>
            </a:r>
            <a:endParaRPr/>
          </a:p>
        </p:txBody>
      </p:sp>
      <p:sp>
        <p:nvSpPr>
          <p:cNvPr id="252" name="Google Shape;252;p37"/>
          <p:cNvSpPr txBox="1"/>
          <p:nvPr>
            <p:ph idx="1" type="subTitle"/>
          </p:nvPr>
        </p:nvSpPr>
        <p:spPr>
          <a:xfrm>
            <a:off x="3410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deep learning es un método específico de machine learning que incorpora las redes neuronales en capas sucesivas para aprender de los datos de manera iterativa.</a:t>
            </a:r>
            <a:endParaRPr>
              <a:solidFill>
                <a:schemeClr val="lt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53" name="Google Shape;253;p37"/>
          <p:cNvPicPr preferRelativeResize="0"/>
          <p:nvPr/>
        </p:nvPicPr>
        <p:blipFill rotWithShape="1">
          <a:blip r:embed="rId3">
            <a:alphaModFix/>
          </a:blip>
          <a:srcRect b="8123" l="0" r="0" t="8123"/>
          <a:stretch/>
        </p:blipFill>
        <p:spPr>
          <a:xfrm>
            <a:off x="3752850" y="1412250"/>
            <a:ext cx="5214300" cy="3085200"/>
          </a:xfrm>
          <a:prstGeom prst="snip2DiagRect">
            <a:avLst>
              <a:gd fmla="val 0" name="adj1"/>
              <a:gd fmla="val 13008" name="adj2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8" name="Google Shape;258;p38"/>
          <p:cNvCxnSpPr/>
          <p:nvPr/>
        </p:nvCxnSpPr>
        <p:spPr>
          <a:xfrm rot="10800000">
            <a:off x="7697530" y="2949500"/>
            <a:ext cx="1616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38"/>
          <p:cNvCxnSpPr/>
          <p:nvPr/>
        </p:nvCxnSpPr>
        <p:spPr>
          <a:xfrm rot="10800000">
            <a:off x="-48642" y="2148175"/>
            <a:ext cx="1482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" name="Google Shape;260;p3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CUSTOMER REVIEWS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descr="¿Te imaginas un programa con el que puedas borrar automáticamente a cualquier persona u objeto de un vídeo? Pues existe y en este vídeo te voy a explicar los principios y algoritmos sobre los que funciona. Inteligencia Artificial por aquí, Optical Flow por allá. ¡Muy interesante! ¿Será este el futuro de los efectos especiales?&#10;&#10;--- ¡LINKS INTERESANTES! ---&#10;&#10;Flow-edge Guided Video Completion - Paper:&#10;http://chengao.vision/FGVC/files/FGVC.pdf&#10;&#10;[El código han anunciado que estará disponible próximamente]&#10;&#10;--- ¡MÁS DOTCSV! ----&#10;&#10;📣 @NotCSV - ¡Canal Secundario!&#10;https://www.youtube.com/c/notcsv&#10;💸 Patreon : https://www.patreon.com/dotcsv&#10;👓 Facebook : https://www.facebook.com/AI.dotCSV/&#10;👾 Twitch!!! : https://www.twitch.tv/dotcsv&#10;🐥 Twitter : https://twitter.com/dotCSV&#10;📸 Instagram : https://www.instagram.com/dotcsv/" id="261" name="Google Shape;261;p38" title="¡Esta IA te puede ELIMINAR de UN VIDEO!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9913" y="1249150"/>
            <a:ext cx="6264175" cy="318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WATSON</a:t>
            </a:r>
            <a:endParaRPr/>
          </a:p>
        </p:txBody>
      </p:sp>
      <p:sp>
        <p:nvSpPr>
          <p:cNvPr id="267" name="Google Shape;267;p39"/>
          <p:cNvSpPr txBox="1"/>
          <p:nvPr>
            <p:ph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268" name="Google Shape;268;p39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" name="Google Shape;269;p39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Inteligencia artificial creada por IBM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4" name="Google Shape;274;p40"/>
          <p:cNvCxnSpPr/>
          <p:nvPr/>
        </p:nvCxnSpPr>
        <p:spPr>
          <a:xfrm>
            <a:off x="3957600" y="2054675"/>
            <a:ext cx="136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40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ES?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6" name="Google Shape;276;p40"/>
          <p:cNvSpPr txBox="1"/>
          <p:nvPr>
            <p:ph type="ctrTitle"/>
          </p:nvPr>
        </p:nvSpPr>
        <p:spPr>
          <a:xfrm>
            <a:off x="1559333" y="3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WATSON</a:t>
            </a:r>
            <a:endParaRPr/>
          </a:p>
        </p:txBody>
      </p:sp>
      <p:sp>
        <p:nvSpPr>
          <p:cNvPr id="277" name="Google Shape;277;p40"/>
          <p:cNvSpPr txBox="1"/>
          <p:nvPr>
            <p:ph idx="1" type="subTitle"/>
          </p:nvPr>
        </p:nvSpPr>
        <p:spPr>
          <a:xfrm>
            <a:off x="1137833" y="2244350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Watson, que se basa en las innovaciones más recientes del machine learning, es la plataforma </a:t>
            </a:r>
            <a:r>
              <a:rPr lang="en"/>
              <a:t>multinube</a:t>
            </a:r>
            <a:r>
              <a:rPr lang="en"/>
              <a:t> abierta que le permite automatizar el ciclo de vida de la IA. Cree modelos potentes a partir de cero, o acelerar la obtención de valor con aplicaciones de empresa creadas previamente</a:t>
            </a:r>
            <a:endParaRPr>
              <a:solidFill>
                <a:schemeClr val="lt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78" name="Google Shape;278;p40"/>
          <p:cNvPicPr preferRelativeResize="0"/>
          <p:nvPr/>
        </p:nvPicPr>
        <p:blipFill rotWithShape="1">
          <a:blip r:embed="rId3">
            <a:alphaModFix/>
          </a:blip>
          <a:srcRect b="0" l="16961" r="16961" t="0"/>
          <a:stretch/>
        </p:blipFill>
        <p:spPr>
          <a:xfrm>
            <a:off x="4527100" y="1386700"/>
            <a:ext cx="3182100" cy="32241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1"/>
          <p:cNvSpPr txBox="1"/>
          <p:nvPr>
            <p:ph type="ctrTitle"/>
          </p:nvPr>
        </p:nvSpPr>
        <p:spPr>
          <a:xfrm>
            <a:off x="954700" y="352850"/>
            <a:ext cx="7245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SERVICIOS OFRECIDOS POR WATSON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(AI / MACHINE LEARNING)</a:t>
            </a:r>
            <a:endParaRPr sz="1200"/>
          </a:p>
        </p:txBody>
      </p:sp>
      <p:cxnSp>
        <p:nvCxnSpPr>
          <p:cNvPr id="284" name="Google Shape;284;p41"/>
          <p:cNvCxnSpPr/>
          <p:nvPr/>
        </p:nvCxnSpPr>
        <p:spPr>
          <a:xfrm rot="10800000">
            <a:off x="-6775" y="2740825"/>
            <a:ext cx="1515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" name="Google Shape;285;p41"/>
          <p:cNvCxnSpPr/>
          <p:nvPr/>
        </p:nvCxnSpPr>
        <p:spPr>
          <a:xfrm rot="10800000">
            <a:off x="-6775" y="3439275"/>
            <a:ext cx="1515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" name="Google Shape;286;p41"/>
          <p:cNvCxnSpPr/>
          <p:nvPr/>
        </p:nvCxnSpPr>
        <p:spPr>
          <a:xfrm>
            <a:off x="1508225" y="2740825"/>
            <a:ext cx="5769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41"/>
          <p:cNvCxnSpPr/>
          <p:nvPr/>
        </p:nvCxnSpPr>
        <p:spPr>
          <a:xfrm>
            <a:off x="1508225" y="3439275"/>
            <a:ext cx="5769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8" name="Google Shape;2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25" y="1014800"/>
            <a:ext cx="8764373" cy="390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SCRAPING</a:t>
            </a:r>
            <a:endParaRPr/>
          </a:p>
        </p:txBody>
      </p:sp>
      <p:sp>
        <p:nvSpPr>
          <p:cNvPr id="294" name="Google Shape;294;p42"/>
          <p:cNvSpPr txBox="1"/>
          <p:nvPr>
            <p:ph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295" name="Google Shape;295;p42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p42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Técnica utilizada para extraer información de la WEB</a:t>
            </a:r>
            <a:endParaRPr sz="13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 ES?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2" name="Google Shape;302;p43"/>
          <p:cNvSpPr txBox="1"/>
          <p:nvPr/>
        </p:nvSpPr>
        <p:spPr>
          <a:xfrm>
            <a:off x="5403773" y="2130875"/>
            <a:ext cx="3225300" cy="14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Web scraping o raspado web, es una técnica utilizada mediante programas de software para extraer información de sitios web.​ Usualmente, estos programas simulan la navegación de un humano en la World Wide Web ya sea utilizando el protocolo HTTP manualmente, o incrustando un navegador en una aplicación</a:t>
            </a:r>
            <a:endParaRPr sz="11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03" name="Google Shape;303;p43"/>
          <p:cNvSpPr txBox="1"/>
          <p:nvPr/>
        </p:nvSpPr>
        <p:spPr>
          <a:xfrm>
            <a:off x="5439350" y="1493600"/>
            <a:ext cx="18429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WEB SCRAPING</a:t>
            </a:r>
            <a:endParaRPr b="1" sz="20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304" name="Google Shape;304;p43"/>
          <p:cNvCxnSpPr/>
          <p:nvPr/>
        </p:nvCxnSpPr>
        <p:spPr>
          <a:xfrm>
            <a:off x="5175050" y="2130875"/>
            <a:ext cx="63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5" name="Google Shape;30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525" y="1165800"/>
            <a:ext cx="4235400" cy="32097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PROCESO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311" name="Google Shape;311;p44"/>
          <p:cNvGrpSpPr/>
          <p:nvPr/>
        </p:nvGrpSpPr>
        <p:grpSpPr>
          <a:xfrm>
            <a:off x="152400" y="1667075"/>
            <a:ext cx="8839201" cy="2159663"/>
            <a:chOff x="207000" y="1847213"/>
            <a:chExt cx="8839201" cy="2159663"/>
          </a:xfrm>
        </p:grpSpPr>
        <p:pic>
          <p:nvPicPr>
            <p:cNvPr id="312" name="Google Shape;312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000" y="1898600"/>
              <a:ext cx="8839201" cy="2108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" name="Google Shape;313;p44"/>
            <p:cNvSpPr txBox="1"/>
            <p:nvPr/>
          </p:nvSpPr>
          <p:spPr>
            <a:xfrm>
              <a:off x="1052250" y="3383900"/>
              <a:ext cx="1758300" cy="5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2"/>
                  </a:solidFill>
                  <a:latin typeface="Exo 2"/>
                  <a:ea typeface="Exo 2"/>
                  <a:cs typeface="Exo 2"/>
                  <a:sym typeface="Exo 2"/>
                </a:rPr>
                <a:t>WebPages</a:t>
              </a:r>
              <a:endParaRPr b="1" sz="700">
                <a:solidFill>
                  <a:srgbClr val="092A5C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314" name="Google Shape;314;p44"/>
            <p:cNvSpPr txBox="1"/>
            <p:nvPr/>
          </p:nvSpPr>
          <p:spPr>
            <a:xfrm>
              <a:off x="4088000" y="3383888"/>
              <a:ext cx="2124000" cy="5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2"/>
                  </a:solidFill>
                  <a:latin typeface="Exo 2"/>
                  <a:ea typeface="Exo 2"/>
                  <a:cs typeface="Exo 2"/>
                  <a:sym typeface="Exo 2"/>
                </a:rPr>
                <a:t>Web</a:t>
              </a:r>
              <a:r>
                <a:rPr b="1" lang="en" sz="700">
                  <a:solidFill>
                    <a:srgbClr val="092A5C"/>
                  </a:solidFill>
                  <a:latin typeface="Exo 2"/>
                  <a:ea typeface="Exo 2"/>
                  <a:cs typeface="Exo 2"/>
                  <a:sym typeface="Exo 2"/>
                </a:rPr>
                <a:t> </a:t>
              </a:r>
              <a:r>
                <a:rPr b="1" lang="en" sz="1700">
                  <a:solidFill>
                    <a:schemeClr val="dk2"/>
                  </a:solidFill>
                  <a:latin typeface="Exo 2"/>
                  <a:ea typeface="Exo 2"/>
                  <a:cs typeface="Exo 2"/>
                  <a:sym typeface="Exo 2"/>
                </a:rPr>
                <a:t>Scraping</a:t>
              </a:r>
              <a:endParaRPr b="1" sz="1700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315" name="Google Shape;315;p44"/>
            <p:cNvSpPr txBox="1"/>
            <p:nvPr/>
          </p:nvSpPr>
          <p:spPr>
            <a:xfrm>
              <a:off x="6560750" y="3383900"/>
              <a:ext cx="2264400" cy="5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2"/>
                  </a:solidFill>
                  <a:latin typeface="Exo 2"/>
                  <a:ea typeface="Exo 2"/>
                  <a:cs typeface="Exo 2"/>
                  <a:sym typeface="Exo 2"/>
                </a:rPr>
                <a:t>Datos</a:t>
              </a:r>
              <a:r>
                <a:rPr b="1" lang="en" sz="700">
                  <a:solidFill>
                    <a:srgbClr val="092A5C"/>
                  </a:solidFill>
                  <a:latin typeface="Exo 2"/>
                  <a:ea typeface="Exo 2"/>
                  <a:cs typeface="Exo 2"/>
                  <a:sym typeface="Exo 2"/>
                </a:rPr>
                <a:t> </a:t>
              </a:r>
              <a:r>
                <a:rPr b="1" lang="en" sz="1700">
                  <a:solidFill>
                    <a:schemeClr val="dk2"/>
                  </a:solidFill>
                  <a:latin typeface="Exo 2"/>
                  <a:ea typeface="Exo 2"/>
                  <a:cs typeface="Exo 2"/>
                  <a:sym typeface="Exo 2"/>
                </a:rPr>
                <a:t>Estructurados</a:t>
              </a:r>
              <a:endParaRPr b="1" sz="700">
                <a:solidFill>
                  <a:srgbClr val="092A5C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316" name="Google Shape;316;p44"/>
            <p:cNvSpPr/>
            <p:nvPr/>
          </p:nvSpPr>
          <p:spPr>
            <a:xfrm>
              <a:off x="8256675" y="2134950"/>
              <a:ext cx="568500" cy="1288800"/>
            </a:xfrm>
            <a:prstGeom prst="rect">
              <a:avLst/>
            </a:prstGeom>
            <a:solidFill>
              <a:srgbClr val="0620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44"/>
            <p:cNvSpPr/>
            <p:nvPr/>
          </p:nvSpPr>
          <p:spPr>
            <a:xfrm>
              <a:off x="8047375" y="1847213"/>
              <a:ext cx="930300" cy="254700"/>
            </a:xfrm>
            <a:prstGeom prst="rect">
              <a:avLst/>
            </a:prstGeom>
            <a:solidFill>
              <a:srgbClr val="0620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8" name="Google Shape;318;p44"/>
          <p:cNvSpPr/>
          <p:nvPr/>
        </p:nvSpPr>
        <p:spPr>
          <a:xfrm>
            <a:off x="626050" y="1752850"/>
            <a:ext cx="2445300" cy="274800"/>
          </a:xfrm>
          <a:prstGeom prst="rect">
            <a:avLst/>
          </a:prstGeom>
          <a:solidFill>
            <a:srgbClr val="0620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TABL</a:t>
            </a:r>
            <a:r>
              <a:rPr lang="en"/>
              <a:t>A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/>
              <a:t>DE</a:t>
            </a:r>
            <a:r>
              <a:rPr lang="en">
                <a:solidFill>
                  <a:schemeClr val="dk2"/>
                </a:solidFill>
              </a:rPr>
              <a:t> CON</a:t>
            </a:r>
            <a:r>
              <a:rPr lang="en"/>
              <a:t>TENIDO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9" name="Google Shape;139;p27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ES?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0" name="Google Shape;140;p27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de aprendizaje basado en los datos</a:t>
            </a:r>
            <a:endParaRPr/>
          </a:p>
        </p:txBody>
      </p:sp>
      <p:sp>
        <p:nvSpPr>
          <p:cNvPr id="141" name="Google Shape;141;p27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APRENDIZAJE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2" name="Google Shape;142;p27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Modelos de entrenamiento de datos.</a:t>
            </a:r>
            <a:endParaRPr/>
          </a:p>
        </p:txBody>
      </p:sp>
      <p:sp>
        <p:nvSpPr>
          <p:cNvPr id="143" name="Google Shape;143;p27"/>
          <p:cNvSpPr txBox="1"/>
          <p:nvPr>
            <p:ph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4" name="Google Shape;144;p27"/>
          <p:cNvSpPr txBox="1"/>
          <p:nvPr>
            <p:ph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</a:t>
            </a:r>
            <a:r>
              <a:rPr lang="en"/>
              <a:t>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5" name="Google Shape;145;p27"/>
          <p:cNvSpPr txBox="1"/>
          <p:nvPr>
            <p:ph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46" name="Google Shape;146;p27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27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27"/>
          <p:cNvSpPr txBox="1"/>
          <p:nvPr>
            <p:ph idx="6" type="title"/>
          </p:nvPr>
        </p:nvSpPr>
        <p:spPr>
          <a:xfrm>
            <a:off x="5922008" y="30832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</a:t>
            </a:r>
            <a:r>
              <a:rPr lang="en"/>
              <a:t>5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9" name="Google Shape;149;p27"/>
          <p:cNvSpPr txBox="1"/>
          <p:nvPr>
            <p:ph idx="7" type="title"/>
          </p:nvPr>
        </p:nvSpPr>
        <p:spPr>
          <a:xfrm>
            <a:off x="5922008" y="41029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</a:t>
            </a:r>
            <a:r>
              <a:rPr lang="en"/>
              <a:t>6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0" name="Google Shape;150;p27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</a:t>
            </a:r>
            <a:r>
              <a:rPr lang="en"/>
              <a:t>LEARNING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1" name="Google Shape;151;p27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Incorporación de redes neuronales</a:t>
            </a:r>
            <a:endParaRPr/>
          </a:p>
        </p:txBody>
      </p:sp>
      <p:sp>
        <p:nvSpPr>
          <p:cNvPr id="152" name="Google Shape;152;p27"/>
          <p:cNvSpPr txBox="1"/>
          <p:nvPr>
            <p:ph idx="16" type="ctrTitle"/>
          </p:nvPr>
        </p:nvSpPr>
        <p:spPr>
          <a:xfrm>
            <a:off x="6811558" y="27657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SCRAPING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3" name="Google Shape;153;p27"/>
          <p:cNvSpPr txBox="1"/>
          <p:nvPr>
            <p:ph idx="17" type="subTitle"/>
          </p:nvPr>
        </p:nvSpPr>
        <p:spPr>
          <a:xfrm>
            <a:off x="6811558" y="32206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Técnica utilizada para extraer información de la WEB</a:t>
            </a:r>
            <a:endParaRPr/>
          </a:p>
        </p:txBody>
      </p:sp>
      <p:sp>
        <p:nvSpPr>
          <p:cNvPr id="154" name="Google Shape;154;p27"/>
          <p:cNvSpPr txBox="1"/>
          <p:nvPr>
            <p:ph idx="18" type="ctrTitle"/>
          </p:nvPr>
        </p:nvSpPr>
        <p:spPr>
          <a:xfrm>
            <a:off x="6811558" y="37896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PROYECTO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5" name="Google Shape;155;p27"/>
          <p:cNvSpPr txBox="1"/>
          <p:nvPr>
            <p:ph idx="19" type="subTitle"/>
          </p:nvPr>
        </p:nvSpPr>
        <p:spPr>
          <a:xfrm>
            <a:off x="6811558" y="42445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Pongamos la teoría en práctica</a:t>
            </a:r>
            <a:endParaRPr/>
          </a:p>
        </p:txBody>
      </p:sp>
      <p:sp>
        <p:nvSpPr>
          <p:cNvPr id="156" name="Google Shape;156;p27"/>
          <p:cNvSpPr txBox="1"/>
          <p:nvPr>
            <p:ph idx="6" type="title"/>
          </p:nvPr>
        </p:nvSpPr>
        <p:spPr>
          <a:xfrm>
            <a:off x="5931158" y="20924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</a:t>
            </a:r>
            <a:r>
              <a:rPr lang="en"/>
              <a:t>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7" name="Google Shape;157;p27"/>
          <p:cNvSpPr txBox="1"/>
          <p:nvPr>
            <p:ph idx="16" type="ctrTitle"/>
          </p:nvPr>
        </p:nvSpPr>
        <p:spPr>
          <a:xfrm>
            <a:off x="6820708" y="17749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WATSON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8" name="Google Shape;158;p27"/>
          <p:cNvSpPr txBox="1"/>
          <p:nvPr>
            <p:ph idx="17" type="subTitle"/>
          </p:nvPr>
        </p:nvSpPr>
        <p:spPr>
          <a:xfrm>
            <a:off x="6820708" y="22298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Inteligencia Artificial creada por IBM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LENGUAJES DE </a:t>
            </a:r>
            <a:r>
              <a:rPr lang="en"/>
              <a:t>PROGRAMACIÓN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USADOS PARA EL WEB SCRAPING</a:t>
            </a:r>
            <a:endParaRPr sz="1600"/>
          </a:p>
        </p:txBody>
      </p:sp>
      <p:sp>
        <p:nvSpPr>
          <p:cNvPr id="324" name="Google Shape;324;p45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25" name="Google Shape;325;p45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tiene cientos de opciones útiles diseñadas para ahorrarnos tiempo. Por ejemplo, es famoso entre los expertos académicos y de investigación de datos. 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26" name="Google Shape;326;p45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JAVASCRIPT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27" name="Google Shape;327;p45"/>
          <p:cNvSpPr txBox="1"/>
          <p:nvPr>
            <p:ph idx="4" type="subTitle"/>
          </p:nvPr>
        </p:nvSpPr>
        <p:spPr>
          <a:xfrm>
            <a:off x="3462900" y="18489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Node.js es adecuado para sitios web dinámicos y admite el rastreo distribuido en Internet. Este lenguaje es útil para recopilar datos de sitios web básicos y avanzados.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28" name="Google Shape;328;p45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PHP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29" name="Google Shape;329;p45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PHP es el mejor lenguaje para raspar web. A diferencia de Python y C ++, PHP no crea problemas al programar tareas y extraer contenido de diferentes sitios web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330" name="Google Shape;330;p45"/>
          <p:cNvCxnSpPr/>
          <p:nvPr/>
        </p:nvCxnSpPr>
        <p:spPr>
          <a:xfrm>
            <a:off x="3235200" y="2186175"/>
            <a:ext cx="0" cy="16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" name="Google Shape;331;p45"/>
          <p:cNvCxnSpPr/>
          <p:nvPr/>
        </p:nvCxnSpPr>
        <p:spPr>
          <a:xfrm>
            <a:off x="5908800" y="2186175"/>
            <a:ext cx="0" cy="16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32" name="Google Shape;332;p45"/>
          <p:cNvGrpSpPr/>
          <p:nvPr/>
        </p:nvGrpSpPr>
        <p:grpSpPr>
          <a:xfrm>
            <a:off x="7080796" y="2013156"/>
            <a:ext cx="330494" cy="328723"/>
            <a:chOff x="-3031325" y="3597450"/>
            <a:chExt cx="293825" cy="292250"/>
          </a:xfrm>
        </p:grpSpPr>
        <p:sp>
          <p:nvSpPr>
            <p:cNvPr id="333" name="Google Shape;333;p45"/>
            <p:cNvSpPr/>
            <p:nvPr/>
          </p:nvSpPr>
          <p:spPr>
            <a:xfrm>
              <a:off x="-3029750" y="3597450"/>
              <a:ext cx="292250" cy="67775"/>
            </a:xfrm>
            <a:custGeom>
              <a:rect b="b" l="l" r="r" t="t"/>
              <a:pathLst>
                <a:path extrusionOk="0" h="2711" w="1169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5"/>
            <p:cNvSpPr/>
            <p:nvPr/>
          </p:nvSpPr>
          <p:spPr>
            <a:xfrm>
              <a:off x="-3031325" y="3687250"/>
              <a:ext cx="292250" cy="153600"/>
            </a:xfrm>
            <a:custGeom>
              <a:rect b="b" l="l" r="r" t="t"/>
              <a:pathLst>
                <a:path extrusionOk="0" h="6144" w="1169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5"/>
            <p:cNvSpPr/>
            <p:nvPr/>
          </p:nvSpPr>
          <p:spPr>
            <a:xfrm>
              <a:off x="-2908450" y="3724275"/>
              <a:ext cx="59900" cy="164625"/>
            </a:xfrm>
            <a:custGeom>
              <a:rect b="b" l="l" r="r" t="t"/>
              <a:pathLst>
                <a:path extrusionOk="0" h="6585" w="2396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5"/>
            <p:cNvSpPr/>
            <p:nvPr/>
          </p:nvSpPr>
          <p:spPr>
            <a:xfrm>
              <a:off x="-2831250" y="3725850"/>
              <a:ext cx="59875" cy="163850"/>
            </a:xfrm>
            <a:custGeom>
              <a:rect b="b" l="l" r="r" t="t"/>
              <a:pathLst>
                <a:path extrusionOk="0" h="6554" w="2395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" name="Google Shape;337;p45"/>
          <p:cNvGrpSpPr/>
          <p:nvPr/>
        </p:nvGrpSpPr>
        <p:grpSpPr>
          <a:xfrm>
            <a:off x="4406312" y="3674544"/>
            <a:ext cx="331366" cy="328695"/>
            <a:chOff x="-5613150" y="3991275"/>
            <a:chExt cx="294600" cy="292225"/>
          </a:xfrm>
        </p:grpSpPr>
        <p:sp>
          <p:nvSpPr>
            <p:cNvPr id="338" name="Google Shape;338;p45"/>
            <p:cNvSpPr/>
            <p:nvPr/>
          </p:nvSpPr>
          <p:spPr>
            <a:xfrm>
              <a:off x="-5480050" y="4046400"/>
              <a:ext cx="27600" cy="14200"/>
            </a:xfrm>
            <a:custGeom>
              <a:rect b="b" l="l" r="r" t="t"/>
              <a:pathLst>
                <a:path extrusionOk="0" h="568" w="1104">
                  <a:moveTo>
                    <a:pt x="537" y="1"/>
                  </a:moveTo>
                  <a:lnTo>
                    <a:pt x="1" y="568"/>
                  </a:lnTo>
                  <a:lnTo>
                    <a:pt x="1104" y="568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5"/>
            <p:cNvSpPr/>
            <p:nvPr/>
          </p:nvSpPr>
          <p:spPr>
            <a:xfrm>
              <a:off x="-5531225" y="4042450"/>
              <a:ext cx="44125" cy="18150"/>
            </a:xfrm>
            <a:custGeom>
              <a:rect b="b" l="l" r="r" t="t"/>
              <a:pathLst>
                <a:path extrusionOk="0" h="726" w="1765">
                  <a:moveTo>
                    <a:pt x="693" y="1"/>
                  </a:moveTo>
                  <a:lnTo>
                    <a:pt x="0" y="726"/>
                  </a:lnTo>
                  <a:lnTo>
                    <a:pt x="1103" y="726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5"/>
            <p:cNvSpPr/>
            <p:nvPr/>
          </p:nvSpPr>
          <p:spPr>
            <a:xfrm>
              <a:off x="-5443025" y="4077125"/>
              <a:ext cx="41775" cy="40975"/>
            </a:xfrm>
            <a:custGeom>
              <a:rect b="b" l="l" r="r" t="t"/>
              <a:pathLst>
                <a:path extrusionOk="0" h="1639" w="1671">
                  <a:moveTo>
                    <a:pt x="694" y="0"/>
                  </a:moveTo>
                  <a:lnTo>
                    <a:pt x="1" y="1638"/>
                  </a:lnTo>
                  <a:lnTo>
                    <a:pt x="1" y="1638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5"/>
            <p:cNvSpPr/>
            <p:nvPr/>
          </p:nvSpPr>
          <p:spPr>
            <a:xfrm>
              <a:off x="-5487925" y="4077125"/>
              <a:ext cx="43350" cy="54375"/>
            </a:xfrm>
            <a:custGeom>
              <a:rect b="b" l="l" r="r" t="t"/>
              <a:pathLst>
                <a:path extrusionOk="0" h="2175" w="1734">
                  <a:moveTo>
                    <a:pt x="1" y="0"/>
                  </a:moveTo>
                  <a:lnTo>
                    <a:pt x="852" y="2174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5"/>
            <p:cNvSpPr/>
            <p:nvPr/>
          </p:nvSpPr>
          <p:spPr>
            <a:xfrm>
              <a:off x="-5445375" y="4042450"/>
              <a:ext cx="44125" cy="18150"/>
            </a:xfrm>
            <a:custGeom>
              <a:rect b="b" l="l" r="r" t="t"/>
              <a:pathLst>
                <a:path extrusionOk="0" h="726" w="1765">
                  <a:moveTo>
                    <a:pt x="0" y="1"/>
                  </a:moveTo>
                  <a:lnTo>
                    <a:pt x="693" y="726"/>
                  </a:lnTo>
                  <a:lnTo>
                    <a:pt x="1764" y="726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5"/>
            <p:cNvSpPr/>
            <p:nvPr/>
          </p:nvSpPr>
          <p:spPr>
            <a:xfrm>
              <a:off x="-5531225" y="4077125"/>
              <a:ext cx="41750" cy="40975"/>
            </a:xfrm>
            <a:custGeom>
              <a:rect b="b" l="l" r="r" t="t"/>
              <a:pathLst>
                <a:path extrusionOk="0" h="1639" w="1670">
                  <a:moveTo>
                    <a:pt x="0" y="0"/>
                  </a:moveTo>
                  <a:lnTo>
                    <a:pt x="1670" y="1638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5"/>
            <p:cNvSpPr/>
            <p:nvPr/>
          </p:nvSpPr>
          <p:spPr>
            <a:xfrm>
              <a:off x="-5613150" y="4198400"/>
              <a:ext cx="292225" cy="33900"/>
            </a:xfrm>
            <a:custGeom>
              <a:rect b="b" l="l" r="r" t="t"/>
              <a:pathLst>
                <a:path extrusionOk="0" h="1356" w="11689">
                  <a:moveTo>
                    <a:pt x="1" y="1"/>
                  </a:moveTo>
                  <a:lnTo>
                    <a:pt x="1" y="347"/>
                  </a:lnTo>
                  <a:lnTo>
                    <a:pt x="32" y="347"/>
                  </a:lnTo>
                  <a:cubicBezTo>
                    <a:pt x="32" y="883"/>
                    <a:pt x="505" y="1356"/>
                    <a:pt x="1072" y="1356"/>
                  </a:cubicBezTo>
                  <a:lnTo>
                    <a:pt x="10681" y="1356"/>
                  </a:lnTo>
                  <a:cubicBezTo>
                    <a:pt x="11216" y="1356"/>
                    <a:pt x="11689" y="883"/>
                    <a:pt x="11689" y="347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5"/>
            <p:cNvSpPr/>
            <p:nvPr/>
          </p:nvSpPr>
          <p:spPr>
            <a:xfrm>
              <a:off x="-5610775" y="3991275"/>
              <a:ext cx="292225" cy="189050"/>
            </a:xfrm>
            <a:custGeom>
              <a:rect b="b" l="l" r="r" t="t"/>
              <a:pathLst>
                <a:path extrusionOk="0" h="7562" w="11689">
                  <a:moveTo>
                    <a:pt x="7813" y="1386"/>
                  </a:moveTo>
                  <a:cubicBezTo>
                    <a:pt x="7908" y="1386"/>
                    <a:pt x="8034" y="1418"/>
                    <a:pt x="8065" y="1512"/>
                  </a:cubicBezTo>
                  <a:cubicBezTo>
                    <a:pt x="8128" y="1575"/>
                    <a:pt x="9483" y="2867"/>
                    <a:pt x="9515" y="2993"/>
                  </a:cubicBezTo>
                  <a:cubicBezTo>
                    <a:pt x="9578" y="3088"/>
                    <a:pt x="9578" y="3214"/>
                    <a:pt x="9452" y="3340"/>
                  </a:cubicBezTo>
                  <a:lnTo>
                    <a:pt x="6018" y="6774"/>
                  </a:lnTo>
                  <a:cubicBezTo>
                    <a:pt x="5943" y="6848"/>
                    <a:pt x="5862" y="6880"/>
                    <a:pt x="5783" y="6880"/>
                  </a:cubicBezTo>
                  <a:cubicBezTo>
                    <a:pt x="5696" y="6880"/>
                    <a:pt x="5612" y="6840"/>
                    <a:pt x="5545" y="6774"/>
                  </a:cubicBezTo>
                  <a:lnTo>
                    <a:pt x="2111" y="3340"/>
                  </a:lnTo>
                  <a:cubicBezTo>
                    <a:pt x="2001" y="3230"/>
                    <a:pt x="1987" y="2976"/>
                    <a:pt x="2027" y="2976"/>
                  </a:cubicBezTo>
                  <a:cubicBezTo>
                    <a:pt x="2033" y="2976"/>
                    <a:pt x="2040" y="2981"/>
                    <a:pt x="2048" y="2993"/>
                  </a:cubicBezTo>
                  <a:cubicBezTo>
                    <a:pt x="2048" y="2962"/>
                    <a:pt x="2079" y="2930"/>
                    <a:pt x="2111" y="2867"/>
                  </a:cubicBezTo>
                  <a:lnTo>
                    <a:pt x="3497" y="1512"/>
                  </a:lnTo>
                  <a:cubicBezTo>
                    <a:pt x="3560" y="1418"/>
                    <a:pt x="3655" y="1386"/>
                    <a:pt x="3718" y="1386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7561"/>
                  </a:lnTo>
                  <a:lnTo>
                    <a:pt x="11689" y="7561"/>
                  </a:lnTo>
                  <a:lnTo>
                    <a:pt x="11689" y="1040"/>
                  </a:lnTo>
                  <a:cubicBezTo>
                    <a:pt x="11657" y="473"/>
                    <a:pt x="11184" y="0"/>
                    <a:pt x="106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5"/>
            <p:cNvSpPr/>
            <p:nvPr/>
          </p:nvSpPr>
          <p:spPr>
            <a:xfrm>
              <a:off x="-5546975" y="4250400"/>
              <a:ext cx="160700" cy="33100"/>
            </a:xfrm>
            <a:custGeom>
              <a:rect b="b" l="l" r="r" t="t"/>
              <a:pathLst>
                <a:path extrusionOk="0" h="1324" w="6428">
                  <a:moveTo>
                    <a:pt x="1544" y="0"/>
                  </a:moveTo>
                  <a:lnTo>
                    <a:pt x="1386" y="662"/>
                  </a:lnTo>
                  <a:lnTo>
                    <a:pt x="473" y="662"/>
                  </a:lnTo>
                  <a:cubicBezTo>
                    <a:pt x="32" y="662"/>
                    <a:pt x="0" y="1323"/>
                    <a:pt x="473" y="1323"/>
                  </a:cubicBezTo>
                  <a:lnTo>
                    <a:pt x="5955" y="1323"/>
                  </a:lnTo>
                  <a:cubicBezTo>
                    <a:pt x="6427" y="1323"/>
                    <a:pt x="6427" y="662"/>
                    <a:pt x="5986" y="662"/>
                  </a:cubicBezTo>
                  <a:lnTo>
                    <a:pt x="5072" y="662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7" name="Google Shape;34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5776" y="1773741"/>
            <a:ext cx="845350" cy="842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1400" y="3402100"/>
            <a:ext cx="721200" cy="721200"/>
          </a:xfrm>
          <a:prstGeom prst="snip2DiagRect">
            <a:avLst>
              <a:gd fmla="val 0" name="adj1"/>
              <a:gd fmla="val 0" name="adj2"/>
            </a:avLst>
          </a:prstGeom>
          <a:noFill/>
          <a:ln>
            <a:noFill/>
          </a:ln>
        </p:spPr>
      </p:pic>
      <p:pic>
        <p:nvPicPr>
          <p:cNvPr id="349" name="Google Shape;34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8275" y="1894577"/>
            <a:ext cx="1335561" cy="7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6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PROYECTO</a:t>
            </a:r>
            <a:endParaRPr/>
          </a:p>
        </p:txBody>
      </p:sp>
      <p:sp>
        <p:nvSpPr>
          <p:cNvPr id="355" name="Google Shape;355;p46"/>
          <p:cNvSpPr txBox="1"/>
          <p:nvPr>
            <p:ph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356" name="Google Shape;356;p46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7" name="Google Shape;357;p46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Pongamos la teoría en práctica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PASOS PRINCIPALES A REALIZAR</a:t>
            </a:r>
            <a:endParaRPr/>
          </a:p>
        </p:txBody>
      </p:sp>
      <p:sp>
        <p:nvSpPr>
          <p:cNvPr id="363" name="Google Shape;363;p47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DEFINIR</a:t>
            </a:r>
            <a:endParaRPr/>
          </a:p>
        </p:txBody>
      </p:sp>
      <p:sp>
        <p:nvSpPr>
          <p:cNvPr id="364" name="Google Shape;364;p47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Definir páginas que vamos a scrapear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7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VERIFICAR</a:t>
            </a:r>
            <a:endParaRPr/>
          </a:p>
        </p:txBody>
      </p:sp>
      <p:sp>
        <p:nvSpPr>
          <p:cNvPr id="366" name="Google Shape;366;p47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Verificar la estructura del DOM que vamos a scrapear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7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CREAR</a:t>
            </a:r>
            <a:endParaRPr/>
          </a:p>
        </p:txBody>
      </p:sp>
      <p:sp>
        <p:nvSpPr>
          <p:cNvPr id="368" name="Google Shape;368;p47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Crear el proyecto en Python usando el principio de ETL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7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LIMPIAR</a:t>
            </a:r>
            <a:endParaRPr/>
          </a:p>
        </p:txBody>
      </p:sp>
      <p:sp>
        <p:nvSpPr>
          <p:cNvPr id="370" name="Google Shape;370;p47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Limpiar los datos obtenidos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7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GUARDAR</a:t>
            </a:r>
            <a:endParaRPr/>
          </a:p>
        </p:txBody>
      </p:sp>
      <p:sp>
        <p:nvSpPr>
          <p:cNvPr id="372" name="Google Shape;372;p47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Guardar los datos en una base de datos para su posterior uso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7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AUTOMATIZAR</a:t>
            </a:r>
            <a:endParaRPr/>
          </a:p>
        </p:txBody>
      </p:sp>
      <p:sp>
        <p:nvSpPr>
          <p:cNvPr id="374" name="Google Shape;374;p47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Automatizar</a:t>
            </a:r>
            <a:r>
              <a:rPr lang="en"/>
              <a:t> todo el proceso</a:t>
            </a:r>
            <a:endParaRPr/>
          </a:p>
        </p:txBody>
      </p:sp>
      <p:cxnSp>
        <p:nvCxnSpPr>
          <p:cNvPr id="375" name="Google Shape;375;p47"/>
          <p:cNvCxnSpPr/>
          <p:nvPr/>
        </p:nvCxnSpPr>
        <p:spPr>
          <a:xfrm rot="10800000">
            <a:off x="-49600" y="1722725"/>
            <a:ext cx="533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" name="Google Shape;376;p47"/>
          <p:cNvCxnSpPr/>
          <p:nvPr/>
        </p:nvCxnSpPr>
        <p:spPr>
          <a:xfrm rot="10800000">
            <a:off x="3886250" y="3461525"/>
            <a:ext cx="529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77" name="Google Shape;377;p47"/>
          <p:cNvGrpSpPr/>
          <p:nvPr/>
        </p:nvGrpSpPr>
        <p:grpSpPr>
          <a:xfrm>
            <a:off x="4428533" y="1307814"/>
            <a:ext cx="278692" cy="331130"/>
            <a:chOff x="-48233050" y="3569725"/>
            <a:chExt cx="252050" cy="299475"/>
          </a:xfrm>
        </p:grpSpPr>
        <p:sp>
          <p:nvSpPr>
            <p:cNvPr id="378" name="Google Shape;378;p47"/>
            <p:cNvSpPr/>
            <p:nvPr/>
          </p:nvSpPr>
          <p:spPr>
            <a:xfrm>
              <a:off x="-48233050" y="3569725"/>
              <a:ext cx="252050" cy="299475"/>
            </a:xfrm>
            <a:custGeom>
              <a:rect b="b" l="l" r="r" t="t"/>
              <a:pathLst>
                <a:path extrusionOk="0" h="11979" w="10082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7"/>
            <p:cNvSpPr/>
            <p:nvPr/>
          </p:nvSpPr>
          <p:spPr>
            <a:xfrm>
              <a:off x="-48170050" y="3622650"/>
              <a:ext cx="100050" cy="103225"/>
            </a:xfrm>
            <a:custGeom>
              <a:rect b="b" l="l" r="r" t="t"/>
              <a:pathLst>
                <a:path extrusionOk="0" h="4129" w="4002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7"/>
            <p:cNvSpPr/>
            <p:nvPr/>
          </p:nvSpPr>
          <p:spPr>
            <a:xfrm>
              <a:off x="-48129100" y="36652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" name="Google Shape;381;p47"/>
          <p:cNvGrpSpPr/>
          <p:nvPr/>
        </p:nvGrpSpPr>
        <p:grpSpPr>
          <a:xfrm>
            <a:off x="1189260" y="1308215"/>
            <a:ext cx="330936" cy="330743"/>
            <a:chOff x="-49764975" y="3183375"/>
            <a:chExt cx="299300" cy="299125"/>
          </a:xfrm>
        </p:grpSpPr>
        <p:sp>
          <p:nvSpPr>
            <p:cNvPr id="382" name="Google Shape;382;p47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7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7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7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7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7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7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7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7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" name="Google Shape;391;p47"/>
          <p:cNvGrpSpPr/>
          <p:nvPr/>
        </p:nvGrpSpPr>
        <p:grpSpPr>
          <a:xfrm>
            <a:off x="2814086" y="1311087"/>
            <a:ext cx="332677" cy="330964"/>
            <a:chOff x="-47155575" y="3200500"/>
            <a:chExt cx="300875" cy="299325"/>
          </a:xfrm>
        </p:grpSpPr>
        <p:sp>
          <p:nvSpPr>
            <p:cNvPr id="392" name="Google Shape;392;p47"/>
            <p:cNvSpPr/>
            <p:nvPr/>
          </p:nvSpPr>
          <p:spPr>
            <a:xfrm>
              <a:off x="-46943725" y="3206000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7"/>
            <p:cNvSpPr/>
            <p:nvPr/>
          </p:nvSpPr>
          <p:spPr>
            <a:xfrm>
              <a:off x="-47118575" y="3200500"/>
              <a:ext cx="228450" cy="89025"/>
            </a:xfrm>
            <a:custGeom>
              <a:rect b="b" l="l" r="r" t="t"/>
              <a:pathLst>
                <a:path extrusionOk="0" h="3561" w="9138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7"/>
            <p:cNvSpPr/>
            <p:nvPr/>
          </p:nvSpPr>
          <p:spPr>
            <a:xfrm>
              <a:off x="-47013825" y="33950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7"/>
            <p:cNvSpPr/>
            <p:nvPr/>
          </p:nvSpPr>
          <p:spPr>
            <a:xfrm>
              <a:off x="-47049250" y="33596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7"/>
            <p:cNvSpPr/>
            <p:nvPr/>
          </p:nvSpPr>
          <p:spPr>
            <a:xfrm>
              <a:off x="-47013025" y="3393475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7"/>
            <p:cNvSpPr/>
            <p:nvPr/>
          </p:nvSpPr>
          <p:spPr>
            <a:xfrm>
              <a:off x="-47155575" y="3270600"/>
              <a:ext cx="300875" cy="229225"/>
            </a:xfrm>
            <a:custGeom>
              <a:rect b="b" l="l" r="r" t="t"/>
              <a:pathLst>
                <a:path extrusionOk="0" h="9169" w="12035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8" name="Google Shape;398;p47"/>
          <p:cNvGrpSpPr/>
          <p:nvPr/>
        </p:nvGrpSpPr>
        <p:grpSpPr>
          <a:xfrm>
            <a:off x="4431899" y="3043763"/>
            <a:ext cx="330936" cy="330107"/>
            <a:chOff x="-47154000" y="3939275"/>
            <a:chExt cx="299300" cy="298550"/>
          </a:xfrm>
        </p:grpSpPr>
        <p:sp>
          <p:nvSpPr>
            <p:cNvPr id="399" name="Google Shape;399;p47"/>
            <p:cNvSpPr/>
            <p:nvPr/>
          </p:nvSpPr>
          <p:spPr>
            <a:xfrm>
              <a:off x="-47084700" y="4131475"/>
              <a:ext cx="159125" cy="106350"/>
            </a:xfrm>
            <a:custGeom>
              <a:rect b="b" l="l" r="r" t="t"/>
              <a:pathLst>
                <a:path extrusionOk="0" h="4254" w="6365">
                  <a:moveTo>
                    <a:pt x="4569" y="693"/>
                  </a:moveTo>
                  <a:cubicBezTo>
                    <a:pt x="4789" y="693"/>
                    <a:pt x="4947" y="851"/>
                    <a:pt x="4947" y="1040"/>
                  </a:cubicBezTo>
                  <a:cubicBezTo>
                    <a:pt x="4947" y="1260"/>
                    <a:pt x="4789" y="1418"/>
                    <a:pt x="4569" y="1418"/>
                  </a:cubicBezTo>
                  <a:lnTo>
                    <a:pt x="1796" y="1418"/>
                  </a:lnTo>
                  <a:cubicBezTo>
                    <a:pt x="1576" y="1418"/>
                    <a:pt x="1418" y="1260"/>
                    <a:pt x="1418" y="1040"/>
                  </a:cubicBezTo>
                  <a:cubicBezTo>
                    <a:pt x="1418" y="851"/>
                    <a:pt x="1576" y="693"/>
                    <a:pt x="1796" y="693"/>
                  </a:cubicBezTo>
                  <a:close/>
                  <a:moveTo>
                    <a:pt x="4569" y="2111"/>
                  </a:moveTo>
                  <a:cubicBezTo>
                    <a:pt x="4789" y="2111"/>
                    <a:pt x="4947" y="2268"/>
                    <a:pt x="4947" y="2457"/>
                  </a:cubicBezTo>
                  <a:cubicBezTo>
                    <a:pt x="4947" y="2678"/>
                    <a:pt x="4789" y="2835"/>
                    <a:pt x="4569" y="2835"/>
                  </a:cubicBezTo>
                  <a:lnTo>
                    <a:pt x="1796" y="2835"/>
                  </a:lnTo>
                  <a:cubicBezTo>
                    <a:pt x="1576" y="2835"/>
                    <a:pt x="1418" y="2678"/>
                    <a:pt x="1418" y="2457"/>
                  </a:cubicBezTo>
                  <a:cubicBezTo>
                    <a:pt x="1418" y="2268"/>
                    <a:pt x="1576" y="2111"/>
                    <a:pt x="1796" y="2111"/>
                  </a:cubicBezTo>
                  <a:close/>
                  <a:moveTo>
                    <a:pt x="0" y="0"/>
                  </a:moveTo>
                  <a:lnTo>
                    <a:pt x="0" y="1418"/>
                  </a:lnTo>
                  <a:lnTo>
                    <a:pt x="0" y="3875"/>
                  </a:lnTo>
                  <a:cubicBezTo>
                    <a:pt x="0" y="4096"/>
                    <a:pt x="158" y="4253"/>
                    <a:pt x="379" y="4253"/>
                  </a:cubicBezTo>
                  <a:lnTo>
                    <a:pt x="5986" y="4253"/>
                  </a:lnTo>
                  <a:cubicBezTo>
                    <a:pt x="6207" y="4253"/>
                    <a:pt x="6364" y="4096"/>
                    <a:pt x="6364" y="3875"/>
                  </a:cubicBezTo>
                  <a:lnTo>
                    <a:pt x="6364" y="141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7"/>
            <p:cNvSpPr/>
            <p:nvPr/>
          </p:nvSpPr>
          <p:spPr>
            <a:xfrm>
              <a:off x="-46979150" y="3943225"/>
              <a:ext cx="48050" cy="47275"/>
            </a:xfrm>
            <a:custGeom>
              <a:rect b="b" l="l" r="r" t="t"/>
              <a:pathLst>
                <a:path extrusionOk="0" h="1891" w="1922">
                  <a:moveTo>
                    <a:pt x="0" y="0"/>
                  </a:moveTo>
                  <a:lnTo>
                    <a:pt x="0" y="1891"/>
                  </a:lnTo>
                  <a:lnTo>
                    <a:pt x="1922" y="1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7"/>
            <p:cNvSpPr/>
            <p:nvPr/>
          </p:nvSpPr>
          <p:spPr>
            <a:xfrm>
              <a:off x="-47154000" y="4026700"/>
              <a:ext cx="299300" cy="141025"/>
            </a:xfrm>
            <a:custGeom>
              <a:rect b="b" l="l" r="r" t="t"/>
              <a:pathLst>
                <a:path extrusionOk="0" h="5641" w="11972">
                  <a:moveTo>
                    <a:pt x="3151" y="2080"/>
                  </a:moveTo>
                  <a:cubicBezTo>
                    <a:pt x="3340" y="2080"/>
                    <a:pt x="3497" y="2238"/>
                    <a:pt x="3497" y="2458"/>
                  </a:cubicBezTo>
                  <a:cubicBezTo>
                    <a:pt x="3497" y="2647"/>
                    <a:pt x="3340" y="2805"/>
                    <a:pt x="3151" y="2805"/>
                  </a:cubicBezTo>
                  <a:cubicBezTo>
                    <a:pt x="2930" y="2805"/>
                    <a:pt x="2804" y="2647"/>
                    <a:pt x="2804" y="2458"/>
                  </a:cubicBezTo>
                  <a:cubicBezTo>
                    <a:pt x="2804" y="2238"/>
                    <a:pt x="2930" y="2080"/>
                    <a:pt x="3151" y="2080"/>
                  </a:cubicBezTo>
                  <a:close/>
                  <a:moveTo>
                    <a:pt x="4568" y="2080"/>
                  </a:moveTo>
                  <a:cubicBezTo>
                    <a:pt x="4757" y="2080"/>
                    <a:pt x="4915" y="2238"/>
                    <a:pt x="4915" y="2458"/>
                  </a:cubicBezTo>
                  <a:cubicBezTo>
                    <a:pt x="4915" y="2647"/>
                    <a:pt x="4757" y="2805"/>
                    <a:pt x="4568" y="2805"/>
                  </a:cubicBezTo>
                  <a:cubicBezTo>
                    <a:pt x="4348" y="2805"/>
                    <a:pt x="4190" y="2647"/>
                    <a:pt x="4190" y="2458"/>
                  </a:cubicBezTo>
                  <a:cubicBezTo>
                    <a:pt x="4190" y="2238"/>
                    <a:pt x="4348" y="2080"/>
                    <a:pt x="4568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8"/>
                    <a:pt x="6994" y="2458"/>
                  </a:cubicBezTo>
                  <a:cubicBezTo>
                    <a:pt x="6994" y="2647"/>
                    <a:pt x="6837" y="2805"/>
                    <a:pt x="6648" y="2805"/>
                  </a:cubicBezTo>
                  <a:lnTo>
                    <a:pt x="5923" y="2805"/>
                  </a:lnTo>
                  <a:cubicBezTo>
                    <a:pt x="5734" y="2805"/>
                    <a:pt x="5576" y="2647"/>
                    <a:pt x="5576" y="2458"/>
                  </a:cubicBezTo>
                  <a:cubicBezTo>
                    <a:pt x="5576" y="2238"/>
                    <a:pt x="5734" y="2080"/>
                    <a:pt x="5923" y="2080"/>
                  </a:cubicBezTo>
                  <a:close/>
                  <a:moveTo>
                    <a:pt x="8790" y="2080"/>
                  </a:moveTo>
                  <a:cubicBezTo>
                    <a:pt x="8979" y="2080"/>
                    <a:pt x="9136" y="2238"/>
                    <a:pt x="9136" y="2458"/>
                  </a:cubicBezTo>
                  <a:cubicBezTo>
                    <a:pt x="9136" y="2647"/>
                    <a:pt x="8979" y="2805"/>
                    <a:pt x="8790" y="2805"/>
                  </a:cubicBezTo>
                  <a:lnTo>
                    <a:pt x="8065" y="2805"/>
                  </a:lnTo>
                  <a:cubicBezTo>
                    <a:pt x="7876" y="2805"/>
                    <a:pt x="7719" y="2647"/>
                    <a:pt x="7719" y="2458"/>
                  </a:cubicBezTo>
                  <a:cubicBezTo>
                    <a:pt x="7719" y="2238"/>
                    <a:pt x="7876" y="2080"/>
                    <a:pt x="8065" y="2080"/>
                  </a:cubicBezTo>
                  <a:close/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4569"/>
                  </a:lnTo>
                  <a:cubicBezTo>
                    <a:pt x="0" y="5168"/>
                    <a:pt x="473" y="5640"/>
                    <a:pt x="1071" y="5640"/>
                  </a:cubicBezTo>
                  <a:lnTo>
                    <a:pt x="2111" y="5640"/>
                  </a:lnTo>
                  <a:lnTo>
                    <a:pt x="2111" y="4223"/>
                  </a:lnTo>
                  <a:lnTo>
                    <a:pt x="1764" y="4223"/>
                  </a:lnTo>
                  <a:cubicBezTo>
                    <a:pt x="1575" y="4223"/>
                    <a:pt x="1418" y="4065"/>
                    <a:pt x="1418" y="3876"/>
                  </a:cubicBezTo>
                  <a:cubicBezTo>
                    <a:pt x="1418" y="3655"/>
                    <a:pt x="1575" y="3498"/>
                    <a:pt x="1764" y="3498"/>
                  </a:cubicBezTo>
                  <a:lnTo>
                    <a:pt x="10208" y="3498"/>
                  </a:lnTo>
                  <a:cubicBezTo>
                    <a:pt x="10397" y="3498"/>
                    <a:pt x="10554" y="3655"/>
                    <a:pt x="10554" y="3876"/>
                  </a:cubicBezTo>
                  <a:cubicBezTo>
                    <a:pt x="10554" y="4065"/>
                    <a:pt x="10397" y="4223"/>
                    <a:pt x="10208" y="4223"/>
                  </a:cubicBezTo>
                  <a:lnTo>
                    <a:pt x="9830" y="4223"/>
                  </a:lnTo>
                  <a:lnTo>
                    <a:pt x="9830" y="5640"/>
                  </a:lnTo>
                  <a:lnTo>
                    <a:pt x="10901" y="5640"/>
                  </a:lnTo>
                  <a:cubicBezTo>
                    <a:pt x="11499" y="5640"/>
                    <a:pt x="11972" y="5168"/>
                    <a:pt x="11972" y="4569"/>
                  </a:cubicBezTo>
                  <a:lnTo>
                    <a:pt x="11972" y="1072"/>
                  </a:lnTo>
                  <a:cubicBezTo>
                    <a:pt x="11972" y="473"/>
                    <a:pt x="11499" y="1"/>
                    <a:pt x="10901" y="1"/>
                  </a:cubicBezTo>
                  <a:lnTo>
                    <a:pt x="9830" y="1"/>
                  </a:lnTo>
                  <a:lnTo>
                    <a:pt x="9830" y="1072"/>
                  </a:lnTo>
                  <a:cubicBezTo>
                    <a:pt x="9830" y="1261"/>
                    <a:pt x="9672" y="1419"/>
                    <a:pt x="9483" y="1419"/>
                  </a:cubicBezTo>
                  <a:lnTo>
                    <a:pt x="2489" y="1419"/>
                  </a:lnTo>
                  <a:cubicBezTo>
                    <a:pt x="2268" y="1419"/>
                    <a:pt x="2111" y="1261"/>
                    <a:pt x="2111" y="1072"/>
                  </a:cubicBez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7"/>
            <p:cNvSpPr/>
            <p:nvPr/>
          </p:nvSpPr>
          <p:spPr>
            <a:xfrm>
              <a:off x="-47083125" y="3939275"/>
              <a:ext cx="158325" cy="106350"/>
            </a:xfrm>
            <a:custGeom>
              <a:rect b="b" l="l" r="r" t="t"/>
              <a:pathLst>
                <a:path extrusionOk="0" h="4254" w="633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6333" y="4254"/>
                  </a:lnTo>
                  <a:lnTo>
                    <a:pt x="6333" y="3498"/>
                  </a:lnTo>
                  <a:lnTo>
                    <a:pt x="6301" y="3498"/>
                  </a:lnTo>
                  <a:lnTo>
                    <a:pt x="6301" y="2805"/>
                  </a:lnTo>
                  <a:lnTo>
                    <a:pt x="3844" y="2805"/>
                  </a:lnTo>
                  <a:cubicBezTo>
                    <a:pt x="3655" y="2805"/>
                    <a:pt x="3498" y="2647"/>
                    <a:pt x="3498" y="2427"/>
                  </a:cubicBez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" name="Google Shape;403;p47"/>
          <p:cNvGrpSpPr/>
          <p:nvPr/>
        </p:nvGrpSpPr>
        <p:grpSpPr>
          <a:xfrm>
            <a:off x="7701924" y="3056473"/>
            <a:ext cx="336507" cy="336507"/>
            <a:chOff x="3271200" y="1435075"/>
            <a:chExt cx="481825" cy="481825"/>
          </a:xfrm>
        </p:grpSpPr>
        <p:sp>
          <p:nvSpPr>
            <p:cNvPr id="404" name="Google Shape;404;p47"/>
            <p:cNvSpPr/>
            <p:nvPr/>
          </p:nvSpPr>
          <p:spPr>
            <a:xfrm>
              <a:off x="3271200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5" name="Google Shape;405;p47"/>
            <p:cNvSpPr/>
            <p:nvPr/>
          </p:nvSpPr>
          <p:spPr>
            <a:xfrm>
              <a:off x="3356575" y="1520525"/>
              <a:ext cx="311000" cy="311025"/>
            </a:xfrm>
            <a:custGeom>
              <a:rect b="b" l="l" r="r" t="t"/>
              <a:pathLst>
                <a:path extrusionOk="0" h="12441" w="1244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06" name="Google Shape;406;p47"/>
          <p:cNvGrpSpPr/>
          <p:nvPr/>
        </p:nvGrpSpPr>
        <p:grpSpPr>
          <a:xfrm>
            <a:off x="6064921" y="3041415"/>
            <a:ext cx="334924" cy="334820"/>
            <a:chOff x="5642475" y="1435075"/>
            <a:chExt cx="481975" cy="481825"/>
          </a:xfrm>
        </p:grpSpPr>
        <p:sp>
          <p:nvSpPr>
            <p:cNvPr id="407" name="Google Shape;407;p47"/>
            <p:cNvSpPr/>
            <p:nvPr/>
          </p:nvSpPr>
          <p:spPr>
            <a:xfrm>
              <a:off x="5642475" y="1435075"/>
              <a:ext cx="481975" cy="340675"/>
            </a:xfrm>
            <a:custGeom>
              <a:rect b="b" l="l" r="r" t="t"/>
              <a:pathLst>
                <a:path extrusionOk="0" h="13627" w="19279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8" name="Google Shape;408;p47"/>
            <p:cNvSpPr/>
            <p:nvPr/>
          </p:nvSpPr>
          <p:spPr>
            <a:xfrm>
              <a:off x="5756375" y="1803975"/>
              <a:ext cx="254100" cy="112925"/>
            </a:xfrm>
            <a:custGeom>
              <a:rect b="b" l="l" r="r" t="t"/>
              <a:pathLst>
                <a:path extrusionOk="0" h="4517" w="10164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9" name="Google Shape;409;p47"/>
            <p:cNvSpPr/>
            <p:nvPr/>
          </p:nvSpPr>
          <p:spPr>
            <a:xfrm>
              <a:off x="5843400" y="1537550"/>
              <a:ext cx="79975" cy="76125"/>
            </a:xfrm>
            <a:custGeom>
              <a:rect b="b" l="l" r="r" t="t"/>
              <a:pathLst>
                <a:path extrusionOk="0" h="3045" w="3199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Definir</a:t>
            </a:r>
            <a:endParaRPr/>
          </a:p>
        </p:txBody>
      </p:sp>
      <p:sp>
        <p:nvSpPr>
          <p:cNvPr id="415" name="Google Shape;415;p48"/>
          <p:cNvSpPr txBox="1"/>
          <p:nvPr/>
        </p:nvSpPr>
        <p:spPr>
          <a:xfrm>
            <a:off x="5382550" y="2130875"/>
            <a:ext cx="3225300" cy="1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Mediante la técnica de web scraping, extraeremos la información de los artículos del periódico local Vanguardia y utilizaremos el proceso de ETL (Extract, Transform and Load) para procesar la información y además implementar un servicio de WATSON la inteligencia artificial de IBM el cual define el sentimiento de los artículos si es: Positivo, Negativo o Neutro.</a:t>
            </a:r>
            <a:endParaRPr sz="11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16" name="Google Shape;416;p48"/>
          <p:cNvSpPr txBox="1"/>
          <p:nvPr/>
        </p:nvSpPr>
        <p:spPr>
          <a:xfrm>
            <a:off x="5439350" y="1493600"/>
            <a:ext cx="18429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Workshop</a:t>
            </a:r>
            <a:endParaRPr b="1" sz="20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417" name="Google Shape;417;p48"/>
          <p:cNvCxnSpPr/>
          <p:nvPr/>
        </p:nvCxnSpPr>
        <p:spPr>
          <a:xfrm>
            <a:off x="5175050" y="2130875"/>
            <a:ext cx="63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8" name="Google Shape;41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525" y="1165800"/>
            <a:ext cx="4235400" cy="32097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9"/>
          <p:cNvSpPr txBox="1"/>
          <p:nvPr>
            <p:ph type="ctrTitle"/>
          </p:nvPr>
        </p:nvSpPr>
        <p:spPr>
          <a:xfrm>
            <a:off x="3135750" y="65750"/>
            <a:ext cx="28725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Verificar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24" name="Google Shape;424;p49"/>
          <p:cNvPicPr preferRelativeResize="0"/>
          <p:nvPr/>
        </p:nvPicPr>
        <p:blipFill rotWithShape="1">
          <a:blip r:embed="rId3">
            <a:alphaModFix/>
          </a:blip>
          <a:srcRect b="0" l="0" r="34123" t="0"/>
          <a:stretch/>
        </p:blipFill>
        <p:spPr>
          <a:xfrm>
            <a:off x="270775" y="753050"/>
            <a:ext cx="8693100" cy="4288500"/>
          </a:xfrm>
          <a:prstGeom prst="snip2DiagRect">
            <a:avLst>
              <a:gd fmla="val 0" name="adj1"/>
              <a:gd fmla="val 17136" name="adj2"/>
            </a:avLst>
          </a:prstGeom>
          <a:noFill/>
          <a:ln>
            <a:noFill/>
          </a:ln>
        </p:spPr>
      </p:pic>
      <p:sp>
        <p:nvSpPr>
          <p:cNvPr id="425" name="Google Shape;425;p49"/>
          <p:cNvSpPr txBox="1"/>
          <p:nvPr/>
        </p:nvSpPr>
        <p:spPr>
          <a:xfrm>
            <a:off x="270775" y="919750"/>
            <a:ext cx="3225300" cy="231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Tenemos que identificar patrones en el html para poder reconocer los artículos que vamos a scrapear, como se observa en la imagen reconocemos que los artículos utilizan una clase denominada </a:t>
            </a:r>
            <a:r>
              <a:rPr b="1" lang="en" sz="11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template-vg-## </a:t>
            </a:r>
            <a:r>
              <a:rPr lang="en" sz="11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dentro de este </a:t>
            </a:r>
            <a:r>
              <a:rPr b="1" lang="en" sz="11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div </a:t>
            </a:r>
            <a:r>
              <a:rPr lang="en" sz="11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 encuentra el hipervínculo a la noticia que es la información que necesitamos para obtener el artículo completo.</a:t>
            </a:r>
            <a:endParaRPr sz="11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0"/>
          <p:cNvSpPr txBox="1"/>
          <p:nvPr>
            <p:ph type="ctrTitle"/>
          </p:nvPr>
        </p:nvSpPr>
        <p:spPr>
          <a:xfrm>
            <a:off x="3135750" y="65750"/>
            <a:ext cx="28725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Verificar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31" name="Google Shape;431;p50"/>
          <p:cNvPicPr preferRelativeResize="0"/>
          <p:nvPr/>
        </p:nvPicPr>
        <p:blipFill rotWithShape="1">
          <a:blip r:embed="rId3">
            <a:alphaModFix/>
          </a:blip>
          <a:srcRect b="15064" l="0" r="0" t="15064"/>
          <a:stretch/>
        </p:blipFill>
        <p:spPr>
          <a:xfrm>
            <a:off x="270775" y="753050"/>
            <a:ext cx="8693100" cy="4288500"/>
          </a:xfrm>
          <a:prstGeom prst="snip2DiagRect">
            <a:avLst>
              <a:gd fmla="val 0" name="adj1"/>
              <a:gd fmla="val 17136" name="adj2"/>
            </a:avLst>
          </a:prstGeom>
          <a:noFill/>
          <a:ln>
            <a:noFill/>
          </a:ln>
        </p:spPr>
      </p:pic>
      <p:sp>
        <p:nvSpPr>
          <p:cNvPr id="432" name="Google Shape;432;p50"/>
          <p:cNvSpPr txBox="1"/>
          <p:nvPr/>
        </p:nvSpPr>
        <p:spPr>
          <a:xfrm>
            <a:off x="270775" y="753050"/>
            <a:ext cx="2340000" cy="216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Una vez redireccionado al artículo se debe buscar el </a:t>
            </a:r>
            <a:r>
              <a:rPr lang="en" sz="11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patrón</a:t>
            </a:r>
            <a:r>
              <a:rPr lang="en" sz="11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que nos devuelva el texto que vamos analizar.</a:t>
            </a:r>
            <a:endParaRPr sz="11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Como podemos </a:t>
            </a:r>
            <a:r>
              <a:rPr lang="en" sz="11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observar- en la imagen reconocemos que los artículos utilizan una clase denominada </a:t>
            </a:r>
            <a:r>
              <a:rPr b="1" lang="en" sz="11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paragraph</a:t>
            </a:r>
            <a:r>
              <a:rPr b="1" lang="en" sz="11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1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dentro de este </a:t>
            </a:r>
            <a:r>
              <a:rPr b="1" lang="en" sz="11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div </a:t>
            </a:r>
            <a:r>
              <a:rPr lang="en" sz="11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 encuentra el texto del artículo.</a:t>
            </a:r>
            <a:endParaRPr sz="11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1"/>
          <p:cNvSpPr txBox="1"/>
          <p:nvPr>
            <p:ph idx="1" type="subTitle"/>
          </p:nvPr>
        </p:nvSpPr>
        <p:spPr>
          <a:xfrm>
            <a:off x="692325" y="2292450"/>
            <a:ext cx="1477200" cy="7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IDE que se utilizará para el manejo de nuestro</a:t>
            </a:r>
            <a:r>
              <a:rPr lang="en"/>
              <a:t> </a:t>
            </a:r>
            <a:r>
              <a:rPr lang="en" sz="1200">
                <a:solidFill>
                  <a:schemeClr val="dk1"/>
                </a:solidFill>
              </a:rPr>
              <a:t>proyecto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5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CREAR</a:t>
            </a:r>
            <a:endParaRPr/>
          </a:p>
        </p:txBody>
      </p:sp>
      <p:sp>
        <p:nvSpPr>
          <p:cNvPr id="439" name="Google Shape;439;p51"/>
          <p:cNvSpPr txBox="1"/>
          <p:nvPr>
            <p:ph idx="4294967295" type="subTitle"/>
          </p:nvPr>
        </p:nvSpPr>
        <p:spPr>
          <a:xfrm>
            <a:off x="3295875" y="2292450"/>
            <a:ext cx="1477200" cy="8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define la carpeta donde se </a:t>
            </a:r>
            <a:r>
              <a:rPr lang="en"/>
              <a:t>aloja</a:t>
            </a:r>
            <a:r>
              <a:rPr lang="en"/>
              <a:t> nuestro proyecto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51"/>
          <p:cNvSpPr txBox="1"/>
          <p:nvPr>
            <p:ph idx="4294967295" type="subTitle"/>
          </p:nvPr>
        </p:nvSpPr>
        <p:spPr>
          <a:xfrm>
            <a:off x="5975625" y="2292450"/>
            <a:ext cx="14772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debe crear esta estructura de carpetas.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441" name="Google Shape;441;p51"/>
          <p:cNvCxnSpPr/>
          <p:nvPr/>
        </p:nvCxnSpPr>
        <p:spPr>
          <a:xfrm flipH="1">
            <a:off x="-90950" y="2169675"/>
            <a:ext cx="75786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42" name="Google Shape;442;p51"/>
          <p:cNvGrpSpPr/>
          <p:nvPr/>
        </p:nvGrpSpPr>
        <p:grpSpPr>
          <a:xfrm>
            <a:off x="3804686" y="1768287"/>
            <a:ext cx="332677" cy="330964"/>
            <a:chOff x="-47155575" y="3200500"/>
            <a:chExt cx="300875" cy="299325"/>
          </a:xfrm>
        </p:grpSpPr>
        <p:sp>
          <p:nvSpPr>
            <p:cNvPr id="443" name="Google Shape;443;p51"/>
            <p:cNvSpPr/>
            <p:nvPr/>
          </p:nvSpPr>
          <p:spPr>
            <a:xfrm>
              <a:off x="-46943725" y="3206000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51"/>
            <p:cNvSpPr/>
            <p:nvPr/>
          </p:nvSpPr>
          <p:spPr>
            <a:xfrm>
              <a:off x="-47118575" y="3200500"/>
              <a:ext cx="228450" cy="89025"/>
            </a:xfrm>
            <a:custGeom>
              <a:rect b="b" l="l" r="r" t="t"/>
              <a:pathLst>
                <a:path extrusionOk="0" h="3561" w="9138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51"/>
            <p:cNvSpPr/>
            <p:nvPr/>
          </p:nvSpPr>
          <p:spPr>
            <a:xfrm>
              <a:off x="-47013825" y="33950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51"/>
            <p:cNvSpPr/>
            <p:nvPr/>
          </p:nvSpPr>
          <p:spPr>
            <a:xfrm>
              <a:off x="-47049250" y="33596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51"/>
            <p:cNvSpPr/>
            <p:nvPr/>
          </p:nvSpPr>
          <p:spPr>
            <a:xfrm>
              <a:off x="-47013025" y="3393475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51"/>
            <p:cNvSpPr/>
            <p:nvPr/>
          </p:nvSpPr>
          <p:spPr>
            <a:xfrm>
              <a:off x="-47155575" y="3270600"/>
              <a:ext cx="300875" cy="229225"/>
            </a:xfrm>
            <a:custGeom>
              <a:rect b="b" l="l" r="r" t="t"/>
              <a:pathLst>
                <a:path extrusionOk="0" h="9169" w="12035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9" name="Google Shape;44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575" y="1592925"/>
            <a:ext cx="900124" cy="50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0238" y="1432500"/>
            <a:ext cx="1038225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Crear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56" name="Google Shape;456;p52"/>
          <p:cNvPicPr preferRelativeResize="0"/>
          <p:nvPr/>
        </p:nvPicPr>
        <p:blipFill rotWithShape="1">
          <a:blip r:embed="rId3">
            <a:alphaModFix/>
          </a:blip>
          <a:srcRect b="10060" l="3595" r="34843" t="9779"/>
          <a:stretch/>
        </p:blipFill>
        <p:spPr>
          <a:xfrm>
            <a:off x="1304850" y="1359950"/>
            <a:ext cx="6107473" cy="21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2"/>
          <p:cNvSpPr txBox="1"/>
          <p:nvPr>
            <p:ph idx="1" type="subTitle"/>
          </p:nvPr>
        </p:nvSpPr>
        <p:spPr>
          <a:xfrm>
            <a:off x="1800224" y="1003600"/>
            <a:ext cx="5315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la raíz de nuestro proyecto creamos el archivo enviroment.yml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Crear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63" name="Google Shape;463;p53"/>
          <p:cNvPicPr preferRelativeResize="0"/>
          <p:nvPr/>
        </p:nvPicPr>
        <p:blipFill rotWithShape="1">
          <a:blip r:embed="rId3">
            <a:alphaModFix/>
          </a:blip>
          <a:srcRect b="9422" l="3929" r="37771" t="8502"/>
          <a:stretch/>
        </p:blipFill>
        <p:spPr>
          <a:xfrm>
            <a:off x="1304850" y="1359950"/>
            <a:ext cx="6107473" cy="2638026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3"/>
          <p:cNvSpPr txBox="1"/>
          <p:nvPr>
            <p:ph idx="1" type="subTitle"/>
          </p:nvPr>
        </p:nvSpPr>
        <p:spPr>
          <a:xfrm>
            <a:off x="1213800" y="1003600"/>
            <a:ext cx="64104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la raíz de nuestro proyecto creamos el archivo </a:t>
            </a:r>
            <a:r>
              <a:rPr lang="en"/>
              <a:t>config.yml el cual definimos la o las urls que vamos a scrapear.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Crear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70" name="Google Shape;470;p54"/>
          <p:cNvPicPr preferRelativeResize="0"/>
          <p:nvPr/>
        </p:nvPicPr>
        <p:blipFill rotWithShape="1">
          <a:blip r:embed="rId3">
            <a:alphaModFix/>
          </a:blip>
          <a:srcRect b="4435" l="4432" r="2639" t="5221"/>
          <a:stretch/>
        </p:blipFill>
        <p:spPr>
          <a:xfrm>
            <a:off x="1800225" y="1385900"/>
            <a:ext cx="5612100" cy="3162300"/>
          </a:xfrm>
          <a:prstGeom prst="roundRect">
            <a:avLst>
              <a:gd fmla="val 3832" name="adj"/>
            </a:avLst>
          </a:prstGeom>
          <a:noFill/>
          <a:ln>
            <a:noFill/>
          </a:ln>
        </p:spPr>
      </p:pic>
      <p:sp>
        <p:nvSpPr>
          <p:cNvPr id="471" name="Google Shape;471;p54"/>
          <p:cNvSpPr txBox="1"/>
          <p:nvPr>
            <p:ph idx="1" type="subTitle"/>
          </p:nvPr>
        </p:nvSpPr>
        <p:spPr>
          <a:xfrm>
            <a:off x="1800224" y="1003600"/>
            <a:ext cx="5315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Creamos el archivo extract.py con los siguientes imports , variables y el método main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ES?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4" name="Google Shape;164;p28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65" name="Google Shape;165;p28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28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Sistema de aprendizaje basado en los datos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Crear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77" name="Google Shape;477;p55"/>
          <p:cNvPicPr preferRelativeResize="0"/>
          <p:nvPr/>
        </p:nvPicPr>
        <p:blipFill rotWithShape="1">
          <a:blip r:embed="rId3">
            <a:alphaModFix/>
          </a:blip>
          <a:srcRect b="10921" l="3823" r="15001" t="9359"/>
          <a:stretch/>
        </p:blipFill>
        <p:spPr>
          <a:xfrm>
            <a:off x="902775" y="1385900"/>
            <a:ext cx="6509400" cy="2520900"/>
          </a:xfrm>
          <a:prstGeom prst="roundRect">
            <a:avLst>
              <a:gd fmla="val 3832" name="adj"/>
            </a:avLst>
          </a:prstGeom>
          <a:noFill/>
          <a:ln>
            <a:noFill/>
          </a:ln>
        </p:spPr>
      </p:pic>
      <p:sp>
        <p:nvSpPr>
          <p:cNvPr id="478" name="Google Shape;478;p55"/>
          <p:cNvSpPr txBox="1"/>
          <p:nvPr>
            <p:ph idx="1" type="subTitle"/>
          </p:nvPr>
        </p:nvSpPr>
        <p:spPr>
          <a:xfrm>
            <a:off x="902775" y="1003600"/>
            <a:ext cx="62133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Creamos el método configuration. El cual realiza la lectura del archivo config.yml creado anteriormente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Crear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84" name="Google Shape;484;p56"/>
          <p:cNvPicPr preferRelativeResize="0"/>
          <p:nvPr/>
        </p:nvPicPr>
        <p:blipFill rotWithShape="1">
          <a:blip r:embed="rId3">
            <a:alphaModFix/>
          </a:blip>
          <a:srcRect b="9028" l="3414" r="17358" t="9118"/>
          <a:stretch/>
        </p:blipFill>
        <p:spPr>
          <a:xfrm>
            <a:off x="902775" y="1502075"/>
            <a:ext cx="6509400" cy="2063400"/>
          </a:xfrm>
          <a:prstGeom prst="roundRect">
            <a:avLst>
              <a:gd fmla="val 3832" name="adj"/>
            </a:avLst>
          </a:prstGeom>
          <a:noFill/>
          <a:ln>
            <a:noFill/>
          </a:ln>
        </p:spPr>
      </p:pic>
      <p:sp>
        <p:nvSpPr>
          <p:cNvPr id="485" name="Google Shape;485;p56"/>
          <p:cNvSpPr txBox="1"/>
          <p:nvPr>
            <p:ph idx="1" type="subTitle"/>
          </p:nvPr>
        </p:nvSpPr>
        <p:spPr>
          <a:xfrm>
            <a:off x="902775" y="1003600"/>
            <a:ext cx="62133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Creamos el método _build_link. Se concatena el host y la url para realizar la petición del artículo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Crear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91" name="Google Shape;491;p57"/>
          <p:cNvPicPr preferRelativeResize="0"/>
          <p:nvPr/>
        </p:nvPicPr>
        <p:blipFill rotWithShape="1">
          <a:blip r:embed="rId3">
            <a:alphaModFix/>
          </a:blip>
          <a:srcRect b="6607" l="3494" r="3577" t="4935"/>
          <a:stretch/>
        </p:blipFill>
        <p:spPr>
          <a:xfrm>
            <a:off x="1130350" y="1502075"/>
            <a:ext cx="6048900" cy="2473200"/>
          </a:xfrm>
          <a:prstGeom prst="roundRect">
            <a:avLst>
              <a:gd fmla="val 3832" name="adj"/>
            </a:avLst>
          </a:prstGeom>
          <a:noFill/>
          <a:ln>
            <a:noFill/>
          </a:ln>
        </p:spPr>
      </p:pic>
      <p:sp>
        <p:nvSpPr>
          <p:cNvPr id="492" name="Google Shape;492;p57"/>
          <p:cNvSpPr txBox="1"/>
          <p:nvPr>
            <p:ph idx="1" type="subTitle"/>
          </p:nvPr>
        </p:nvSpPr>
        <p:spPr>
          <a:xfrm>
            <a:off x="902775" y="1003600"/>
            <a:ext cx="62133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Creamos el método _fetch_article. Realiza la petición del artículo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Crear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98" name="Google Shape;498;p58"/>
          <p:cNvPicPr preferRelativeResize="0"/>
          <p:nvPr/>
        </p:nvPicPr>
        <p:blipFill rotWithShape="1">
          <a:blip r:embed="rId3">
            <a:alphaModFix/>
          </a:blip>
          <a:srcRect b="6538" l="3893" r="4050" t="7881"/>
          <a:stretch/>
        </p:blipFill>
        <p:spPr>
          <a:xfrm>
            <a:off x="1365525" y="1540025"/>
            <a:ext cx="5568300" cy="2435100"/>
          </a:xfrm>
          <a:prstGeom prst="roundRect">
            <a:avLst>
              <a:gd fmla="val 3832" name="adj"/>
            </a:avLst>
          </a:prstGeom>
          <a:noFill/>
          <a:ln>
            <a:noFill/>
          </a:ln>
        </p:spPr>
      </p:pic>
      <p:sp>
        <p:nvSpPr>
          <p:cNvPr id="499" name="Google Shape;499;p58"/>
          <p:cNvSpPr txBox="1"/>
          <p:nvPr>
            <p:ph idx="1" type="subTitle"/>
          </p:nvPr>
        </p:nvSpPr>
        <p:spPr>
          <a:xfrm>
            <a:off x="902775" y="1003600"/>
            <a:ext cx="62133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Creamos el método _save_article Encargado pasar la información del artículo a un archivo .csv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Crear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05" name="Google Shape;505;p59"/>
          <p:cNvPicPr preferRelativeResize="0"/>
          <p:nvPr/>
        </p:nvPicPr>
        <p:blipFill rotWithShape="1">
          <a:blip r:embed="rId3">
            <a:alphaModFix/>
          </a:blip>
          <a:srcRect b="8412" l="3710" r="14208" t="9031"/>
          <a:stretch/>
        </p:blipFill>
        <p:spPr>
          <a:xfrm>
            <a:off x="1228975" y="1531425"/>
            <a:ext cx="6106800" cy="2010300"/>
          </a:xfrm>
          <a:prstGeom prst="roundRect">
            <a:avLst>
              <a:gd fmla="val 3832" name="adj"/>
            </a:avLst>
          </a:prstGeom>
          <a:noFill/>
          <a:ln>
            <a:noFill/>
          </a:ln>
        </p:spPr>
      </p:pic>
      <p:sp>
        <p:nvSpPr>
          <p:cNvPr id="506" name="Google Shape;506;p59"/>
          <p:cNvSpPr txBox="1"/>
          <p:nvPr>
            <p:ph idx="1" type="subTitle"/>
          </p:nvPr>
        </p:nvSpPr>
        <p:spPr>
          <a:xfrm>
            <a:off x="902775" y="1003600"/>
            <a:ext cx="62133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Definimos </a:t>
            </a:r>
            <a:r>
              <a:rPr lang="en"/>
              <a:t>el método main Encargado de iniciar nuestra aplicación.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Crear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12" name="Google Shape;512;p60"/>
          <p:cNvPicPr preferRelativeResize="0"/>
          <p:nvPr/>
        </p:nvPicPr>
        <p:blipFill rotWithShape="1">
          <a:blip r:embed="rId3">
            <a:alphaModFix/>
          </a:blip>
          <a:srcRect b="4671" l="3005" r="3936" t="5328"/>
          <a:stretch/>
        </p:blipFill>
        <p:spPr>
          <a:xfrm>
            <a:off x="1228975" y="1070450"/>
            <a:ext cx="6106800" cy="3260400"/>
          </a:xfrm>
          <a:prstGeom prst="roundRect">
            <a:avLst>
              <a:gd fmla="val 3832" name="adj"/>
            </a:avLst>
          </a:prstGeom>
          <a:noFill/>
          <a:ln>
            <a:noFill/>
          </a:ln>
        </p:spPr>
      </p:pic>
      <p:sp>
        <p:nvSpPr>
          <p:cNvPr id="513" name="Google Shape;513;p60"/>
          <p:cNvSpPr txBox="1"/>
          <p:nvPr>
            <p:ph idx="1" type="subTitle"/>
          </p:nvPr>
        </p:nvSpPr>
        <p:spPr>
          <a:xfrm>
            <a:off x="902775" y="775000"/>
            <a:ext cx="62133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Creamos el archivo news_page.py defimos los imports y creamos la clase NewsPage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Crear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19" name="Google Shape;519;p61"/>
          <p:cNvPicPr preferRelativeResize="0"/>
          <p:nvPr/>
        </p:nvPicPr>
        <p:blipFill rotWithShape="1">
          <a:blip r:embed="rId3">
            <a:alphaModFix/>
          </a:blip>
          <a:srcRect b="6548" l="4091" r="3971" t="9706"/>
          <a:stretch/>
        </p:blipFill>
        <p:spPr>
          <a:xfrm>
            <a:off x="1479325" y="1531425"/>
            <a:ext cx="5613900" cy="2405700"/>
          </a:xfrm>
          <a:prstGeom prst="roundRect">
            <a:avLst>
              <a:gd fmla="val 3832" name="adj"/>
            </a:avLst>
          </a:prstGeom>
          <a:noFill/>
          <a:ln>
            <a:noFill/>
          </a:ln>
        </p:spPr>
      </p:pic>
      <p:sp>
        <p:nvSpPr>
          <p:cNvPr id="520" name="Google Shape;520;p61"/>
          <p:cNvSpPr txBox="1"/>
          <p:nvPr>
            <p:ph idx="1" type="subTitle"/>
          </p:nvPr>
        </p:nvSpPr>
        <p:spPr>
          <a:xfrm>
            <a:off x="1479325" y="1003600"/>
            <a:ext cx="5699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Creamos la clase HomePage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Crear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26" name="Google Shape;526;p62"/>
          <p:cNvPicPr preferRelativeResize="0"/>
          <p:nvPr/>
        </p:nvPicPr>
        <p:blipFill rotWithShape="1">
          <a:blip r:embed="rId3">
            <a:alphaModFix/>
          </a:blip>
          <a:srcRect b="8092" l="3910" r="3213" t="7348"/>
          <a:stretch/>
        </p:blipFill>
        <p:spPr>
          <a:xfrm>
            <a:off x="1479325" y="1509675"/>
            <a:ext cx="5439300" cy="2427600"/>
          </a:xfrm>
          <a:prstGeom prst="roundRect">
            <a:avLst>
              <a:gd fmla="val 3832" name="adj"/>
            </a:avLst>
          </a:prstGeom>
          <a:noFill/>
          <a:ln>
            <a:noFill/>
          </a:ln>
        </p:spPr>
      </p:pic>
      <p:sp>
        <p:nvSpPr>
          <p:cNvPr id="527" name="Google Shape;527;p62"/>
          <p:cNvSpPr txBox="1"/>
          <p:nvPr>
            <p:ph idx="1" type="subTitle"/>
          </p:nvPr>
        </p:nvSpPr>
        <p:spPr>
          <a:xfrm>
            <a:off x="1479325" y="1003600"/>
            <a:ext cx="5699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Creamos la clase ArticlePage.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Limpiar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33" name="Google Shape;533;p63"/>
          <p:cNvPicPr preferRelativeResize="0"/>
          <p:nvPr/>
        </p:nvPicPr>
        <p:blipFill rotWithShape="1">
          <a:blip r:embed="rId3">
            <a:alphaModFix/>
          </a:blip>
          <a:srcRect b="6407" l="4819" r="5090" t="6416"/>
          <a:stretch/>
        </p:blipFill>
        <p:spPr>
          <a:xfrm>
            <a:off x="1800225" y="1385900"/>
            <a:ext cx="5612100" cy="3162300"/>
          </a:xfrm>
          <a:prstGeom prst="roundRect">
            <a:avLst>
              <a:gd fmla="val 3832" name="adj"/>
            </a:avLst>
          </a:prstGeom>
          <a:noFill/>
          <a:ln>
            <a:noFill/>
          </a:ln>
        </p:spPr>
      </p:pic>
      <p:sp>
        <p:nvSpPr>
          <p:cNvPr id="534" name="Google Shape;534;p63"/>
          <p:cNvSpPr txBox="1"/>
          <p:nvPr>
            <p:ph idx="1" type="subTitle"/>
          </p:nvPr>
        </p:nvSpPr>
        <p:spPr>
          <a:xfrm>
            <a:off x="1800224" y="1003600"/>
            <a:ext cx="5315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Creamos el archivo transform.py con los siguientes imports y el </a:t>
            </a:r>
            <a:r>
              <a:rPr lang="en"/>
              <a:t>método</a:t>
            </a:r>
            <a:r>
              <a:rPr lang="en"/>
              <a:t> main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Limpiar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40" name="Google Shape;540;p64"/>
          <p:cNvSpPr txBox="1"/>
          <p:nvPr>
            <p:ph idx="1" type="subTitle"/>
          </p:nvPr>
        </p:nvSpPr>
        <p:spPr>
          <a:xfrm>
            <a:off x="574774" y="1487675"/>
            <a:ext cx="5315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Creamos un </a:t>
            </a:r>
            <a:r>
              <a:rPr lang="en"/>
              <a:t>método</a:t>
            </a:r>
            <a:r>
              <a:rPr lang="en"/>
              <a:t> encargado de leer el archivo generado anteriormente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1" name="Google Shape;541;p64"/>
          <p:cNvPicPr preferRelativeResize="0"/>
          <p:nvPr/>
        </p:nvPicPr>
        <p:blipFill rotWithShape="1">
          <a:blip r:embed="rId3">
            <a:alphaModFix/>
          </a:blip>
          <a:srcRect b="16360" l="4775" r="4775" t="15755"/>
          <a:stretch/>
        </p:blipFill>
        <p:spPr>
          <a:xfrm>
            <a:off x="574775" y="1856975"/>
            <a:ext cx="7995300" cy="1429500"/>
          </a:xfrm>
          <a:prstGeom prst="roundRect">
            <a:avLst>
              <a:gd fmla="val 6701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idx="1" type="subTitle"/>
          </p:nvPr>
        </p:nvSpPr>
        <p:spPr>
          <a:xfrm>
            <a:off x="1161925" y="2151400"/>
            <a:ext cx="7008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/>
              <a:t>Tan importante es educar a las nuevas generaciones que vienen como también creo que es importante enseñar a la fuerza laboral existente, para que puedan entender cómo hacer que la Inteligencia Artificial les sirva a ellos y a sus roles”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2743200" rtl="0" algn="ctr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Sarah Aerni, ingenier y Directora de Machine Learning en Salesforce</a:t>
            </a:r>
            <a:endParaRPr/>
          </a:p>
        </p:txBody>
      </p:sp>
      <p:cxnSp>
        <p:nvCxnSpPr>
          <p:cNvPr id="172" name="Google Shape;172;p29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29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Limpiar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47" name="Google Shape;547;p65"/>
          <p:cNvSpPr txBox="1"/>
          <p:nvPr>
            <p:ph idx="1" type="subTitle"/>
          </p:nvPr>
        </p:nvSpPr>
        <p:spPr>
          <a:xfrm>
            <a:off x="573724" y="1545325"/>
            <a:ext cx="5315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Extraermos del nombre del archivo el news_papper_uid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8" name="Google Shape;548;p65"/>
          <p:cNvPicPr preferRelativeResize="0"/>
          <p:nvPr/>
        </p:nvPicPr>
        <p:blipFill rotWithShape="1">
          <a:blip r:embed="rId3">
            <a:alphaModFix/>
          </a:blip>
          <a:srcRect b="15552" l="4773" r="4818" t="16650"/>
          <a:stretch/>
        </p:blipFill>
        <p:spPr>
          <a:xfrm>
            <a:off x="573725" y="1914625"/>
            <a:ext cx="7992000" cy="1427700"/>
          </a:xfrm>
          <a:prstGeom prst="roundRect">
            <a:avLst>
              <a:gd fmla="val 571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Limpiar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54" name="Google Shape;554;p66"/>
          <p:cNvSpPr txBox="1"/>
          <p:nvPr>
            <p:ph idx="1" type="subTitle"/>
          </p:nvPr>
        </p:nvSpPr>
        <p:spPr>
          <a:xfrm>
            <a:off x="587074" y="1371875"/>
            <a:ext cx="5315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Agregamos una nueva columna a nuestro data frame con el newspapper_uid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5" name="Google Shape;555;p66"/>
          <p:cNvPicPr preferRelativeResize="0"/>
          <p:nvPr/>
        </p:nvPicPr>
        <p:blipFill rotWithShape="1">
          <a:blip r:embed="rId3">
            <a:alphaModFix/>
          </a:blip>
          <a:srcRect b="15071" l="4915" r="4897" t="14501"/>
          <a:stretch/>
        </p:blipFill>
        <p:spPr>
          <a:xfrm>
            <a:off x="587075" y="1741175"/>
            <a:ext cx="7972200" cy="1647900"/>
          </a:xfrm>
          <a:prstGeom prst="roundRect">
            <a:avLst>
              <a:gd fmla="val 5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Limpiar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61" name="Google Shape;561;p67"/>
          <p:cNvSpPr txBox="1"/>
          <p:nvPr>
            <p:ph idx="1" type="subTitle"/>
          </p:nvPr>
        </p:nvSpPr>
        <p:spPr>
          <a:xfrm>
            <a:off x="587074" y="1251800"/>
            <a:ext cx="53157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Extraemos el host de la columna url del data frame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2" name="Google Shape;562;p67"/>
          <p:cNvPicPr preferRelativeResize="0"/>
          <p:nvPr/>
        </p:nvPicPr>
        <p:blipFill rotWithShape="1">
          <a:blip r:embed="rId3">
            <a:alphaModFix/>
          </a:blip>
          <a:srcRect b="13060" l="4916" r="5042" t="13067"/>
          <a:stretch/>
        </p:blipFill>
        <p:spPr>
          <a:xfrm>
            <a:off x="587075" y="1621100"/>
            <a:ext cx="7958700" cy="1901400"/>
          </a:xfrm>
          <a:prstGeom prst="roundRect">
            <a:avLst>
              <a:gd fmla="val 385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Limpiar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68" name="Google Shape;568;p68"/>
          <p:cNvSpPr txBox="1"/>
          <p:nvPr>
            <p:ph idx="1" type="subTitle"/>
          </p:nvPr>
        </p:nvSpPr>
        <p:spPr>
          <a:xfrm>
            <a:off x="826200" y="1021675"/>
            <a:ext cx="74529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Verificamos si hay </a:t>
            </a:r>
            <a:r>
              <a:rPr lang="en"/>
              <a:t>títulos</a:t>
            </a:r>
            <a:r>
              <a:rPr lang="en"/>
              <a:t> de noticias </a:t>
            </a:r>
            <a:r>
              <a:rPr lang="en"/>
              <a:t>vacíos</a:t>
            </a:r>
            <a:r>
              <a:rPr lang="en"/>
              <a:t> y los llenamos usando como base la url de la noticia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9" name="Google Shape;569;p68"/>
          <p:cNvPicPr preferRelativeResize="0"/>
          <p:nvPr/>
        </p:nvPicPr>
        <p:blipFill rotWithShape="1">
          <a:blip r:embed="rId3">
            <a:alphaModFix/>
          </a:blip>
          <a:srcRect b="6560" l="3739" r="3228" t="6768"/>
          <a:stretch/>
        </p:blipFill>
        <p:spPr>
          <a:xfrm>
            <a:off x="826200" y="1390975"/>
            <a:ext cx="7491600" cy="2788500"/>
          </a:xfrm>
          <a:prstGeom prst="roundRect">
            <a:avLst>
              <a:gd fmla="val 3799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Limpiar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75" name="Google Shape;575;p69"/>
          <p:cNvSpPr txBox="1"/>
          <p:nvPr>
            <p:ph idx="1" type="subTitle"/>
          </p:nvPr>
        </p:nvSpPr>
        <p:spPr>
          <a:xfrm>
            <a:off x="702750" y="998325"/>
            <a:ext cx="74529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Generamos un identificador </a:t>
            </a:r>
            <a:r>
              <a:rPr lang="en"/>
              <a:t>único</a:t>
            </a:r>
            <a:r>
              <a:rPr lang="en"/>
              <a:t> para cada registro de nuestro data frame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6" name="Google Shape;576;p69"/>
          <p:cNvPicPr preferRelativeResize="0"/>
          <p:nvPr/>
        </p:nvPicPr>
        <p:blipFill rotWithShape="1">
          <a:blip r:embed="rId3">
            <a:alphaModFix/>
          </a:blip>
          <a:srcRect b="7121" l="3921" r="3810" t="7692"/>
          <a:stretch/>
        </p:blipFill>
        <p:spPr>
          <a:xfrm>
            <a:off x="702750" y="1367625"/>
            <a:ext cx="7738500" cy="3015300"/>
          </a:xfrm>
          <a:prstGeom prst="roundRect">
            <a:avLst>
              <a:gd fmla="val 3539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Limpiar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82" name="Google Shape;582;p70"/>
          <p:cNvSpPr txBox="1"/>
          <p:nvPr>
            <p:ph idx="1" type="subTitle"/>
          </p:nvPr>
        </p:nvSpPr>
        <p:spPr>
          <a:xfrm>
            <a:off x="479225" y="964975"/>
            <a:ext cx="74529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Eliminamos todos los saltos de </a:t>
            </a:r>
            <a:r>
              <a:rPr lang="en"/>
              <a:t>línea</a:t>
            </a:r>
            <a:r>
              <a:rPr lang="en"/>
              <a:t> que puedan tener nuestros </a:t>
            </a:r>
            <a:r>
              <a:rPr lang="en"/>
              <a:t>artículos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3" name="Google Shape;583;p70"/>
          <p:cNvPicPr preferRelativeResize="0"/>
          <p:nvPr/>
        </p:nvPicPr>
        <p:blipFill rotWithShape="1">
          <a:blip r:embed="rId3">
            <a:alphaModFix/>
          </a:blip>
          <a:srcRect b="6756" l="3498" r="3452" t="6946"/>
          <a:stretch/>
        </p:blipFill>
        <p:spPr>
          <a:xfrm>
            <a:off x="479225" y="1334275"/>
            <a:ext cx="8185500" cy="2995500"/>
          </a:xfrm>
          <a:prstGeom prst="roundRect">
            <a:avLst>
              <a:gd fmla="val 248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Limpiar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89" name="Google Shape;589;p71"/>
          <p:cNvSpPr txBox="1"/>
          <p:nvPr>
            <p:ph idx="1" type="subTitle"/>
          </p:nvPr>
        </p:nvSpPr>
        <p:spPr>
          <a:xfrm>
            <a:off x="479225" y="964975"/>
            <a:ext cx="74529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Usando nltk creamos un </a:t>
            </a:r>
            <a:r>
              <a:rPr lang="en"/>
              <a:t>método</a:t>
            </a:r>
            <a:r>
              <a:rPr lang="en"/>
              <a:t> que nos va a decir cuantas palabras relevantes hay en una columna determinada por ejemplo el </a:t>
            </a:r>
            <a:r>
              <a:rPr lang="en"/>
              <a:t>título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0" name="Google Shape;590;p71"/>
          <p:cNvPicPr preferRelativeResize="0"/>
          <p:nvPr/>
        </p:nvPicPr>
        <p:blipFill rotWithShape="1">
          <a:blip r:embed="rId3">
            <a:alphaModFix/>
          </a:blip>
          <a:srcRect b="8020" l="3698" r="3605" t="8521"/>
          <a:stretch/>
        </p:blipFill>
        <p:spPr>
          <a:xfrm>
            <a:off x="475350" y="1324200"/>
            <a:ext cx="8193300" cy="2495100"/>
          </a:xfrm>
          <a:prstGeom prst="roundRect">
            <a:avLst>
              <a:gd fmla="val 2984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Limpiar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96" name="Google Shape;596;p72"/>
          <p:cNvSpPr txBox="1"/>
          <p:nvPr>
            <p:ph idx="1" type="subTitle"/>
          </p:nvPr>
        </p:nvSpPr>
        <p:spPr>
          <a:xfrm>
            <a:off x="465300" y="1622100"/>
            <a:ext cx="74529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Removemos datos duplicados en nuestro data frame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7" name="Google Shape;597;p72"/>
          <p:cNvPicPr preferRelativeResize="0"/>
          <p:nvPr/>
        </p:nvPicPr>
        <p:blipFill rotWithShape="1">
          <a:blip r:embed="rId3">
            <a:alphaModFix/>
          </a:blip>
          <a:srcRect b="14775" l="3698" r="3382" t="15328"/>
          <a:stretch/>
        </p:blipFill>
        <p:spPr>
          <a:xfrm>
            <a:off x="465300" y="1991400"/>
            <a:ext cx="8213400" cy="1160700"/>
          </a:xfrm>
          <a:prstGeom prst="roundRect">
            <a:avLst>
              <a:gd fmla="val 7566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Limpiar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03" name="Google Shape;603;p73"/>
          <p:cNvSpPr txBox="1"/>
          <p:nvPr>
            <p:ph idx="1" type="subTitle"/>
          </p:nvPr>
        </p:nvSpPr>
        <p:spPr>
          <a:xfrm>
            <a:off x="461700" y="1702050"/>
            <a:ext cx="74529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Eliminamos registros con datos faltantes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4" name="Google Shape;604;p73"/>
          <p:cNvPicPr preferRelativeResize="0"/>
          <p:nvPr/>
        </p:nvPicPr>
        <p:blipFill rotWithShape="1">
          <a:blip r:embed="rId3">
            <a:alphaModFix/>
          </a:blip>
          <a:srcRect b="16301" l="3543" r="3459" t="16750"/>
          <a:stretch/>
        </p:blipFill>
        <p:spPr>
          <a:xfrm>
            <a:off x="461700" y="2071350"/>
            <a:ext cx="8220600" cy="1000800"/>
          </a:xfrm>
          <a:prstGeom prst="roundRect">
            <a:avLst>
              <a:gd fmla="val 816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4"/>
          <p:cNvSpPr txBox="1"/>
          <p:nvPr>
            <p:ph type="ctrTitle"/>
          </p:nvPr>
        </p:nvSpPr>
        <p:spPr>
          <a:xfrm>
            <a:off x="1964851" y="232775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Limpiar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10" name="Google Shape;610;p74"/>
          <p:cNvSpPr txBox="1"/>
          <p:nvPr>
            <p:ph idx="1" type="subTitle"/>
          </p:nvPr>
        </p:nvSpPr>
        <p:spPr>
          <a:xfrm>
            <a:off x="845550" y="809675"/>
            <a:ext cx="74529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Creamos una cuenta gratuita en cloud.ibm.com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En la sección de </a:t>
            </a:r>
            <a:r>
              <a:rPr lang="en"/>
              <a:t>catálogo</a:t>
            </a:r>
            <a:r>
              <a:rPr lang="en"/>
              <a:t> vamos a servicios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Seleccionamos Natural Language Understanding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1" name="Google Shape;61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325" y="1489925"/>
            <a:ext cx="7283125" cy="339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Google Shape;178;p30"/>
          <p:cNvCxnSpPr/>
          <p:nvPr/>
        </p:nvCxnSpPr>
        <p:spPr>
          <a:xfrm>
            <a:off x="3957600" y="2054675"/>
            <a:ext cx="136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30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ES?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0" name="Google Shape;180;p30"/>
          <p:cNvSpPr txBox="1"/>
          <p:nvPr>
            <p:ph type="ctrTitle"/>
          </p:nvPr>
        </p:nvSpPr>
        <p:spPr>
          <a:xfrm>
            <a:off x="1559333" y="3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181" name="Google Shape;181;p30"/>
          <p:cNvSpPr txBox="1"/>
          <p:nvPr>
            <p:ph idx="1" type="subTitle"/>
          </p:nvPr>
        </p:nvSpPr>
        <p:spPr>
          <a:xfrm>
            <a:off x="1137833" y="2244350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s una disciplina científica del ámbito de la Inteligencia Artificial que crea sistemas que aprenden automáticamente. Aprender en este contexto quiere decir identificar patrones complejos en millones de datos. </a:t>
            </a: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La máquina que realmente aprende es un algoritmo</a:t>
            </a:r>
            <a:r>
              <a:rPr lang="en"/>
              <a:t> que revisa los datos y es capaz de predecir comportamientos futuros. Automáticamente, también en este contexto, implica que estos sistemas se mejoran de forma autónoma con el tiempo, sin intervención humana. Veamos cómo funciona.</a:t>
            </a:r>
            <a:endParaRPr>
              <a:solidFill>
                <a:schemeClr val="lt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82" name="Google Shape;182;p30"/>
          <p:cNvPicPr preferRelativeResize="0"/>
          <p:nvPr/>
        </p:nvPicPr>
        <p:blipFill rotWithShape="1">
          <a:blip r:embed="rId3">
            <a:alphaModFix/>
          </a:blip>
          <a:srcRect b="18949" l="0" r="0" t="0"/>
          <a:stretch/>
        </p:blipFill>
        <p:spPr>
          <a:xfrm>
            <a:off x="4527100" y="1386700"/>
            <a:ext cx="3182100" cy="32241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 rotWithShape="1">
          <a:blip r:embed="rId4">
            <a:alphaModFix amt="40000"/>
          </a:blip>
          <a:srcRect b="18949" l="0" r="0" t="0"/>
          <a:stretch/>
        </p:blipFill>
        <p:spPr>
          <a:xfrm>
            <a:off x="4527100" y="1386700"/>
            <a:ext cx="3182100" cy="3224100"/>
          </a:xfrm>
          <a:prstGeom prst="snip2DiagRect">
            <a:avLst>
              <a:gd fmla="val 0" name="adj1"/>
              <a:gd fmla="val 17136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5"/>
          <p:cNvSpPr txBox="1"/>
          <p:nvPr>
            <p:ph type="ctrTitle"/>
          </p:nvPr>
        </p:nvSpPr>
        <p:spPr>
          <a:xfrm>
            <a:off x="1964851" y="232775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Limpiar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17" name="Google Shape;617;p75"/>
          <p:cNvSpPr txBox="1"/>
          <p:nvPr>
            <p:ph idx="1" type="subTitle"/>
          </p:nvPr>
        </p:nvSpPr>
        <p:spPr>
          <a:xfrm>
            <a:off x="845550" y="809675"/>
            <a:ext cx="74529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Asignamos un nombre al servicio </a:t>
            </a:r>
            <a:r>
              <a:rPr lang="en"/>
              <a:t>En la sección de catálogo vamos a servicios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Hacemos click en crear.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Luego de esto no sale un ejemplo de como consumir el servicio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8" name="Google Shape;61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850" y="1554400"/>
            <a:ext cx="6752299" cy="343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Limpiar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24" name="Google Shape;624;p76"/>
          <p:cNvSpPr txBox="1"/>
          <p:nvPr>
            <p:ph idx="1" type="subTitle"/>
          </p:nvPr>
        </p:nvSpPr>
        <p:spPr>
          <a:xfrm>
            <a:off x="1096650" y="971550"/>
            <a:ext cx="59373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Consumimos nuestro servicio creado en Watson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5" name="Google Shape;625;p76"/>
          <p:cNvPicPr preferRelativeResize="0"/>
          <p:nvPr/>
        </p:nvPicPr>
        <p:blipFill rotWithShape="1">
          <a:blip r:embed="rId3">
            <a:alphaModFix/>
          </a:blip>
          <a:srcRect b="5283" l="3055" r="2914" t="5764"/>
          <a:stretch/>
        </p:blipFill>
        <p:spPr>
          <a:xfrm>
            <a:off x="1096650" y="1340850"/>
            <a:ext cx="6950700" cy="2882100"/>
          </a:xfrm>
          <a:prstGeom prst="roundRect">
            <a:avLst>
              <a:gd fmla="val 3252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Limpiar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31" name="Google Shape;631;p77"/>
          <p:cNvSpPr txBox="1"/>
          <p:nvPr>
            <p:ph idx="1" type="subTitle"/>
          </p:nvPr>
        </p:nvSpPr>
        <p:spPr>
          <a:xfrm>
            <a:off x="429150" y="1698725"/>
            <a:ext cx="59373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Creamos un metodo para guardar en un archivo csv la información ya procesada y limpia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2" name="Google Shape;632;p77"/>
          <p:cNvPicPr preferRelativeResize="0"/>
          <p:nvPr/>
        </p:nvPicPr>
        <p:blipFill rotWithShape="1">
          <a:blip r:embed="rId3">
            <a:alphaModFix/>
          </a:blip>
          <a:srcRect b="15045" l="2971" r="3290" t="16564"/>
          <a:stretch/>
        </p:blipFill>
        <p:spPr>
          <a:xfrm>
            <a:off x="429150" y="2098650"/>
            <a:ext cx="8285700" cy="946200"/>
          </a:xfrm>
          <a:prstGeom prst="roundRect">
            <a:avLst>
              <a:gd fmla="val 7051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Limpiar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38" name="Google Shape;638;p78"/>
          <p:cNvSpPr txBox="1"/>
          <p:nvPr>
            <p:ph idx="1" type="subTitle"/>
          </p:nvPr>
        </p:nvSpPr>
        <p:spPr>
          <a:xfrm>
            <a:off x="1242150" y="907200"/>
            <a:ext cx="59373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 ultimo juntamos todas la funciones en el metodo main de la siguiente manera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9" name="Google Shape;639;p78"/>
          <p:cNvPicPr preferRelativeResize="0"/>
          <p:nvPr/>
        </p:nvPicPr>
        <p:blipFill rotWithShape="1">
          <a:blip r:embed="rId3">
            <a:alphaModFix/>
          </a:blip>
          <a:srcRect b="5101" l="3188" r="3038" t="5092"/>
          <a:stretch/>
        </p:blipFill>
        <p:spPr>
          <a:xfrm>
            <a:off x="1242150" y="1276500"/>
            <a:ext cx="6659700" cy="2895300"/>
          </a:xfrm>
          <a:prstGeom prst="roundRect">
            <a:avLst>
              <a:gd fmla="val 3484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7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Guardar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45" name="Google Shape;645;p79"/>
          <p:cNvSpPr txBox="1"/>
          <p:nvPr>
            <p:ph idx="1" type="subTitle"/>
          </p:nvPr>
        </p:nvSpPr>
        <p:spPr>
          <a:xfrm>
            <a:off x="415775" y="1192150"/>
            <a:ext cx="59373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Creamos un archivo llamado database.py y ahi configuramos la información de nuestra base de datos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5750"/>
            <a:ext cx="8839199" cy="2351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0"/>
          <p:cNvSpPr txBox="1"/>
          <p:nvPr>
            <p:ph type="ctrTitle"/>
          </p:nvPr>
        </p:nvSpPr>
        <p:spPr>
          <a:xfrm>
            <a:off x="1964851" y="27820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Guardar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52" name="Google Shape;652;p80"/>
          <p:cNvSpPr txBox="1"/>
          <p:nvPr>
            <p:ph idx="1" type="subTitle"/>
          </p:nvPr>
        </p:nvSpPr>
        <p:spPr>
          <a:xfrm>
            <a:off x="330550" y="1331650"/>
            <a:ext cx="1965000" cy="14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Creamos una clase con todos las mismas columnas que tenemos en nuestro archivo procesado para guardarlos en la base de datos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3" name="Google Shape;65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800" y="696475"/>
            <a:ext cx="4462400" cy="45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Guardar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59" name="Google Shape;659;p81"/>
          <p:cNvSpPr txBox="1"/>
          <p:nvPr>
            <p:ph idx="1" type="subTitle"/>
          </p:nvPr>
        </p:nvSpPr>
        <p:spPr>
          <a:xfrm>
            <a:off x="1739975" y="929750"/>
            <a:ext cx="61308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Cramos un archivo llamado load.py en donde leemos el archivo procesado y lo guardamos en la base datos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0" name="Google Shape;66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1825" y="1120775"/>
            <a:ext cx="5587091" cy="402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8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Guardar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66" name="Google Shape;666;p82"/>
          <p:cNvSpPr txBox="1"/>
          <p:nvPr>
            <p:ph idx="1" type="subTitle"/>
          </p:nvPr>
        </p:nvSpPr>
        <p:spPr>
          <a:xfrm>
            <a:off x="1739975" y="929750"/>
            <a:ext cx="61308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Cramos un archivo llamado load.py en donde leemos el archivo procesado y lo guardamos en la base datos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7" name="Google Shape;66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1825" y="1120775"/>
            <a:ext cx="5587091" cy="402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Automatizar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73" name="Google Shape;673;p83"/>
          <p:cNvSpPr txBox="1"/>
          <p:nvPr>
            <p:ph idx="1" type="subTitle"/>
          </p:nvPr>
        </p:nvSpPr>
        <p:spPr>
          <a:xfrm>
            <a:off x="1514075" y="965375"/>
            <a:ext cx="65826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Creamos un archivo llamado main.py, en </a:t>
            </a:r>
            <a:r>
              <a:rPr lang="en"/>
              <a:t>este</a:t>
            </a:r>
            <a:r>
              <a:rPr lang="en"/>
              <a:t> </a:t>
            </a:r>
            <a:r>
              <a:rPr lang="en"/>
              <a:t>archivo</a:t>
            </a:r>
            <a:r>
              <a:rPr lang="en"/>
              <a:t> vamos a centralizar todos los pasos, </a:t>
            </a:r>
            <a:r>
              <a:rPr lang="en"/>
              <a:t>empezamos</a:t>
            </a:r>
            <a:r>
              <a:rPr lang="en"/>
              <a:t> con extract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4" name="Google Shape;67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350" y="1194975"/>
            <a:ext cx="6972038" cy="353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8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Automatizar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80" name="Google Shape;680;p84"/>
          <p:cNvSpPr txBox="1"/>
          <p:nvPr>
            <p:ph idx="1" type="subTitle"/>
          </p:nvPr>
        </p:nvSpPr>
        <p:spPr>
          <a:xfrm>
            <a:off x="545225" y="1692025"/>
            <a:ext cx="70419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Creamos esta función utilitaria que nos ayudará mover los archivos generados en los diferentes pasos de nuestro programa</a:t>
            </a:r>
            <a:endParaRPr/>
          </a:p>
        </p:txBody>
      </p:sp>
      <p:pic>
        <p:nvPicPr>
          <p:cNvPr id="681" name="Google Shape;681;p84"/>
          <p:cNvPicPr preferRelativeResize="0"/>
          <p:nvPr/>
        </p:nvPicPr>
        <p:blipFill rotWithShape="1">
          <a:blip r:embed="rId3">
            <a:alphaModFix/>
          </a:blip>
          <a:srcRect b="14919" l="0" r="0" t="-14920"/>
          <a:stretch/>
        </p:blipFill>
        <p:spPr>
          <a:xfrm>
            <a:off x="152400" y="1449850"/>
            <a:ext cx="8839198" cy="2243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APRENDIZAJE</a:t>
            </a:r>
            <a:endParaRPr/>
          </a:p>
        </p:txBody>
      </p:sp>
      <p:sp>
        <p:nvSpPr>
          <p:cNvPr id="189" name="Google Shape;189;p31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90" name="Google Shape;190;p31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1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Modelos de </a:t>
            </a:r>
            <a:r>
              <a:rPr lang="en"/>
              <a:t>entrenamiento</a:t>
            </a:r>
            <a:r>
              <a:rPr lang="en"/>
              <a:t> de datos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8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Automatizar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87" name="Google Shape;68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850" y="1183050"/>
            <a:ext cx="5278299" cy="2777376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85"/>
          <p:cNvSpPr txBox="1"/>
          <p:nvPr>
            <p:ph idx="1" type="subTitle"/>
          </p:nvPr>
        </p:nvSpPr>
        <p:spPr>
          <a:xfrm>
            <a:off x="2158550" y="965375"/>
            <a:ext cx="48798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Creamos el </a:t>
            </a:r>
            <a:r>
              <a:rPr lang="en"/>
              <a:t>método</a:t>
            </a:r>
            <a:r>
              <a:rPr lang="en"/>
              <a:t> para llamar el proceso de limpiar la información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8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Automatizar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94" name="Google Shape;69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1450"/>
            <a:ext cx="8839198" cy="2713128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86"/>
          <p:cNvSpPr txBox="1"/>
          <p:nvPr>
            <p:ph idx="1" type="subTitle"/>
          </p:nvPr>
        </p:nvSpPr>
        <p:spPr>
          <a:xfrm>
            <a:off x="562800" y="1299050"/>
            <a:ext cx="48798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Creamos el </a:t>
            </a:r>
            <a:r>
              <a:rPr lang="en"/>
              <a:t>método</a:t>
            </a:r>
            <a:r>
              <a:rPr lang="en"/>
              <a:t> para el proceso de guardar la información en la base de datos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8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Automatizar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01" name="Google Shape;701;p87"/>
          <p:cNvSpPr txBox="1"/>
          <p:nvPr>
            <p:ph idx="1" type="subTitle"/>
          </p:nvPr>
        </p:nvSpPr>
        <p:spPr>
          <a:xfrm>
            <a:off x="2132100" y="1128525"/>
            <a:ext cx="48798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 </a:t>
            </a:r>
            <a:r>
              <a:rPr lang="en"/>
              <a:t>último</a:t>
            </a:r>
            <a:r>
              <a:rPr lang="en"/>
              <a:t> creamos el </a:t>
            </a:r>
            <a:r>
              <a:rPr lang="en"/>
              <a:t>método</a:t>
            </a:r>
            <a:r>
              <a:rPr lang="en"/>
              <a:t> main y llamamos todas las funciones creadas antes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2" name="Google Shape;70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050" y="1329200"/>
            <a:ext cx="4501896" cy="317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8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Código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08" name="Google Shape;708;p88"/>
          <p:cNvSpPr txBox="1"/>
          <p:nvPr>
            <p:ph idx="1" type="subTitle"/>
          </p:nvPr>
        </p:nvSpPr>
        <p:spPr>
          <a:xfrm>
            <a:off x="869550" y="3689700"/>
            <a:ext cx="74049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uFill>
                  <a:noFill/>
                </a:uFill>
                <a:latin typeface="Exo 2"/>
                <a:ea typeface="Exo 2"/>
                <a:cs typeface="Exo 2"/>
                <a:sym typeface="Exo 2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https://github.com/carloshernando18/newspaper_web_scraper</a:t>
            </a:r>
            <a:endParaRPr b="1" sz="3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709" name="Google Shape;709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7313" y="1140263"/>
            <a:ext cx="2449375" cy="244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89"/>
          <p:cNvSpPr txBox="1"/>
          <p:nvPr>
            <p:ph type="ctrTitle"/>
          </p:nvPr>
        </p:nvSpPr>
        <p:spPr>
          <a:xfrm flipH="1">
            <a:off x="1974150" y="1455575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Gracias!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715" name="Google Shape;715;p89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16" name="Google Shape;716;p89"/>
          <p:cNvGrpSpPr/>
          <p:nvPr/>
        </p:nvGrpSpPr>
        <p:grpSpPr>
          <a:xfrm>
            <a:off x="8090523" y="808178"/>
            <a:ext cx="279476" cy="279476"/>
            <a:chOff x="1379798" y="1723250"/>
            <a:chExt cx="397887" cy="397887"/>
          </a:xfrm>
        </p:grpSpPr>
        <p:sp>
          <p:nvSpPr>
            <p:cNvPr id="717" name="Google Shape;717;p89"/>
            <p:cNvSpPr/>
            <p:nvPr/>
          </p:nvSpPr>
          <p:spPr>
            <a:xfrm>
              <a:off x="1462169" y="1793977"/>
              <a:ext cx="23354" cy="23312"/>
            </a:xfrm>
            <a:custGeom>
              <a:rect b="b" l="l" r="r" t="t"/>
              <a:pathLst>
                <a:path extrusionOk="0" h="1117" w="1119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89"/>
            <p:cNvSpPr/>
            <p:nvPr/>
          </p:nvSpPr>
          <p:spPr>
            <a:xfrm>
              <a:off x="1379798" y="1723250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89"/>
            <p:cNvSpPr/>
            <p:nvPr/>
          </p:nvSpPr>
          <p:spPr>
            <a:xfrm>
              <a:off x="1555413" y="1886846"/>
              <a:ext cx="139912" cy="163558"/>
            </a:xfrm>
            <a:custGeom>
              <a:rect b="b" l="l" r="r" t="t"/>
              <a:pathLst>
                <a:path extrusionOk="0" h="7837" w="6704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89"/>
            <p:cNvSpPr/>
            <p:nvPr/>
          </p:nvSpPr>
          <p:spPr>
            <a:xfrm>
              <a:off x="1462169" y="1887200"/>
              <a:ext cx="23354" cy="163203"/>
            </a:xfrm>
            <a:custGeom>
              <a:rect b="b" l="l" r="r" t="t"/>
              <a:pathLst>
                <a:path extrusionOk="0" h="7820" w="1119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1" name="Google Shape;721;p89"/>
          <p:cNvGrpSpPr/>
          <p:nvPr/>
        </p:nvGrpSpPr>
        <p:grpSpPr>
          <a:xfrm>
            <a:off x="7341818" y="808178"/>
            <a:ext cx="279490" cy="279476"/>
            <a:chOff x="266768" y="1721375"/>
            <a:chExt cx="397907" cy="397887"/>
          </a:xfrm>
        </p:grpSpPr>
        <p:sp>
          <p:nvSpPr>
            <p:cNvPr id="722" name="Google Shape;722;p89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89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4" name="Google Shape;724;p89"/>
          <p:cNvGrpSpPr/>
          <p:nvPr/>
        </p:nvGrpSpPr>
        <p:grpSpPr>
          <a:xfrm>
            <a:off x="7716184" y="808178"/>
            <a:ext cx="279461" cy="279476"/>
            <a:chOff x="864491" y="1723250"/>
            <a:chExt cx="397866" cy="397887"/>
          </a:xfrm>
        </p:grpSpPr>
        <p:sp>
          <p:nvSpPr>
            <p:cNvPr id="725" name="Google Shape;725;p89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89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89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28" name="Google Shape;728;p89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/>
          <p:nvPr/>
        </p:nvSpPr>
        <p:spPr>
          <a:xfrm>
            <a:off x="1660512" y="3140175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2"/>
          <p:cNvSpPr txBox="1"/>
          <p:nvPr/>
        </p:nvSpPr>
        <p:spPr>
          <a:xfrm>
            <a:off x="1716000" y="3153675"/>
            <a:ext cx="1486200" cy="9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APRENDIZAJE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SUPERVISADO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    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8" name="Google Shape;198;p32"/>
          <p:cNvSpPr/>
          <p:nvPr/>
        </p:nvSpPr>
        <p:spPr>
          <a:xfrm>
            <a:off x="6046450" y="3140175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9" name="Google Shape;199;p32"/>
          <p:cNvCxnSpPr>
            <a:endCxn id="200" idx="0"/>
          </p:cNvCxnSpPr>
          <p:nvPr/>
        </p:nvCxnSpPr>
        <p:spPr>
          <a:xfrm rot="5400000">
            <a:off x="4077748" y="2627463"/>
            <a:ext cx="992400" cy="6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32"/>
          <p:cNvSpPr/>
          <p:nvPr/>
        </p:nvSpPr>
        <p:spPr>
          <a:xfrm>
            <a:off x="3834350" y="1111125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2" name="Google Shape;202;p32"/>
          <p:cNvCxnSpPr/>
          <p:nvPr/>
        </p:nvCxnSpPr>
        <p:spPr>
          <a:xfrm flipH="1">
            <a:off x="2431340" y="2568738"/>
            <a:ext cx="2159100" cy="549300"/>
          </a:xfrm>
          <a:prstGeom prst="bentConnector3">
            <a:avLst>
              <a:gd fmla="val 100214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32"/>
          <p:cNvCxnSpPr/>
          <p:nvPr/>
        </p:nvCxnSpPr>
        <p:spPr>
          <a:xfrm>
            <a:off x="4570475" y="2563875"/>
            <a:ext cx="2205000" cy="558300"/>
          </a:xfrm>
          <a:prstGeom prst="bentConnector3">
            <a:avLst>
              <a:gd fmla="val 99786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32"/>
          <p:cNvSpPr txBox="1"/>
          <p:nvPr/>
        </p:nvSpPr>
        <p:spPr>
          <a:xfrm>
            <a:off x="3874900" y="1084124"/>
            <a:ext cx="14307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MACHINE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LEARNING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5" name="Google Shape;205;p32"/>
          <p:cNvSpPr txBox="1"/>
          <p:nvPr/>
        </p:nvSpPr>
        <p:spPr>
          <a:xfrm>
            <a:off x="3946004" y="1352325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06" name="Google Shape;206;p32"/>
          <p:cNvSpPr/>
          <p:nvPr/>
        </p:nvSpPr>
        <p:spPr>
          <a:xfrm>
            <a:off x="3814938" y="3153675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2"/>
          <p:cNvSpPr txBox="1"/>
          <p:nvPr/>
        </p:nvSpPr>
        <p:spPr>
          <a:xfrm>
            <a:off x="3879400" y="3153525"/>
            <a:ext cx="14307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APRENDIZAJE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NO SUPERVISADO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8" name="Google Shape;208;p32"/>
          <p:cNvSpPr txBox="1"/>
          <p:nvPr/>
        </p:nvSpPr>
        <p:spPr>
          <a:xfrm>
            <a:off x="6137875" y="3140325"/>
            <a:ext cx="14307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APRENDIZAJE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POR REFUERZO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9" name="Google Shape;209;p32"/>
          <p:cNvSpPr txBox="1"/>
          <p:nvPr>
            <p:ph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 </a:t>
            </a:r>
            <a:r>
              <a:rPr lang="en"/>
              <a:t>TIPOS DE APRENDIZAJE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4" name="Google Shape;214;p33"/>
          <p:cNvCxnSpPr/>
          <p:nvPr/>
        </p:nvCxnSpPr>
        <p:spPr>
          <a:xfrm>
            <a:off x="3119400" y="3045275"/>
            <a:ext cx="7434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33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 </a:t>
            </a:r>
            <a:r>
              <a:rPr lang="en"/>
              <a:t>TIPO DE APRENDIZAJE SUPERVISADO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6" name="Google Shape;216;p33"/>
          <p:cNvSpPr txBox="1"/>
          <p:nvPr>
            <p:ph type="ctrTitle"/>
          </p:nvPr>
        </p:nvSpPr>
        <p:spPr>
          <a:xfrm>
            <a:off x="7625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ES?</a:t>
            </a:r>
            <a:endParaRPr/>
          </a:p>
        </p:txBody>
      </p:sp>
      <p:sp>
        <p:nvSpPr>
          <p:cNvPr id="217" name="Google Shape;217;p33"/>
          <p:cNvSpPr txBox="1"/>
          <p:nvPr>
            <p:ph idx="1" type="subTitle"/>
          </p:nvPr>
        </p:nvSpPr>
        <p:spPr>
          <a:xfrm>
            <a:off x="3410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aprendizaje supervisado comienza típicamente con un conjunto establecido de datos y una cierta comprensión de cómo se clasifican estos datos.</a:t>
            </a:r>
            <a:endParaRPr>
              <a:solidFill>
                <a:schemeClr val="lt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18" name="Google Shape;218;p33"/>
          <p:cNvPicPr preferRelativeResize="0"/>
          <p:nvPr/>
        </p:nvPicPr>
        <p:blipFill rotWithShape="1">
          <a:blip r:embed="rId3">
            <a:alphaModFix amt="80000"/>
          </a:blip>
          <a:srcRect b="-2124" l="-654" r="0" t="0"/>
          <a:stretch/>
        </p:blipFill>
        <p:spPr>
          <a:xfrm>
            <a:off x="3752850" y="1412250"/>
            <a:ext cx="5214300" cy="3085200"/>
          </a:xfrm>
          <a:prstGeom prst="snip2DiagRect">
            <a:avLst>
              <a:gd fmla="val 0" name="adj1"/>
              <a:gd fmla="val 13008" name="adj2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34"/>
          <p:cNvCxnSpPr/>
          <p:nvPr/>
        </p:nvCxnSpPr>
        <p:spPr>
          <a:xfrm>
            <a:off x="3119400" y="3045275"/>
            <a:ext cx="7434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34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 </a:t>
            </a:r>
            <a:r>
              <a:rPr lang="en"/>
              <a:t>TIPO DE APRENDIZAJE NO SUPERVISADO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5" name="Google Shape;225;p34"/>
          <p:cNvSpPr txBox="1"/>
          <p:nvPr>
            <p:ph type="ctrTitle"/>
          </p:nvPr>
        </p:nvSpPr>
        <p:spPr>
          <a:xfrm>
            <a:off x="7625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ES?</a:t>
            </a:r>
            <a:endParaRPr/>
          </a:p>
        </p:txBody>
      </p:sp>
      <p:sp>
        <p:nvSpPr>
          <p:cNvPr id="226" name="Google Shape;226;p34"/>
          <p:cNvSpPr txBox="1"/>
          <p:nvPr>
            <p:ph idx="1" type="subTitle"/>
          </p:nvPr>
        </p:nvSpPr>
        <p:spPr>
          <a:xfrm>
            <a:off x="3410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aprendizaje no supervisado se utiliza cuando el problema requiere una cantidad masiva de datos sin etiquetar. Por ejemplo, las aplicaciones de redes sociales, tales como Twitter, Instagram y Snapchat, tienen grandes cantidades de datos sin etiquetar.</a:t>
            </a:r>
            <a:endParaRPr>
              <a:solidFill>
                <a:schemeClr val="lt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27" name="Google Shape;227;p34"/>
          <p:cNvPicPr preferRelativeResize="0"/>
          <p:nvPr/>
        </p:nvPicPr>
        <p:blipFill rotWithShape="1">
          <a:blip r:embed="rId3">
            <a:alphaModFix amt="80000"/>
          </a:blip>
          <a:srcRect b="0" l="468" r="17280" t="0"/>
          <a:stretch/>
        </p:blipFill>
        <p:spPr>
          <a:xfrm>
            <a:off x="3752850" y="1412250"/>
            <a:ext cx="5214300" cy="3085200"/>
          </a:xfrm>
          <a:prstGeom prst="snip2DiagRect">
            <a:avLst>
              <a:gd fmla="val 0" name="adj1"/>
              <a:gd fmla="val 13008" name="adj2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